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32.xml.rels" ContentType="application/vnd.openxmlformats-package.relationships+xml"/>
  <Override PartName="/ppt/notesSlides/_rels/notesSlide28.xml.rels" ContentType="application/vnd.openxmlformats-package.relationships+xml"/>
  <Override PartName="/ppt/notesSlides/_rels/notesSlide31.xml.rels" ContentType="application/vnd.openxmlformats-package.relationships+xml"/>
  <Override PartName="/ppt/notesSlides/_rels/notesSlide25.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25.xml" ContentType="application/vnd.openxmlformats-officedocument.presentationml.notesSlide+xml"/>
  <Override PartName="/ppt/notesSlides/notesSlide28.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0.png" ContentType="image/png"/>
  <Override PartName="/ppt/media/image40.png" ContentType="image/png"/>
  <Override PartName="/ppt/media/image32.png" ContentType="image/png"/>
  <Override PartName="/ppt/media/image2.png" ContentType="image/png"/>
  <Override PartName="/ppt/media/image14.png" ContentType="image/png"/>
  <Override PartName="/ppt/media/image10.jpeg" ContentType="image/jpeg"/>
  <Override PartName="/ppt/media/image25.png" ContentType="image/png"/>
  <Override PartName="/ppt/media/image48.png" ContentType="image/png"/>
  <Override PartName="/ppt/media/image11.png" ContentType="image/png"/>
  <Override PartName="/ppt/media/image15.png" ContentType="image/png"/>
  <Override PartName="/ppt/media/image59.gif" ContentType="image/gif"/>
  <Override PartName="/ppt/media/image5.jpeg" ContentType="image/jpeg"/>
  <Override PartName="/ppt/media/image61.png" ContentType="image/png"/>
  <Override PartName="/ppt/media/image62.jpeg" ContentType="image/jpeg"/>
  <Override PartName="/ppt/media/image19.png" ContentType="image/png"/>
  <Override PartName="/ppt/media/image24.png" ContentType="image/png"/>
  <Override PartName="/ppt/media/image30.png" ContentType="image/png"/>
  <Override PartName="/ppt/media/image31.png" ContentType="image/png"/>
  <Override PartName="/ppt/media/image29.png" ContentType="image/png"/>
  <Override PartName="/ppt/media/image63.png" ContentType="image/png"/>
  <Override PartName="/ppt/media/image64.png" ContentType="image/png"/>
  <Override PartName="/ppt/media/image27.png" ContentType="image/png"/>
  <Override PartName="/ppt/media/image17.png" ContentType="image/png"/>
  <Override PartName="/ppt/media/media16.mp4" ContentType="video/mp4"/>
  <Override PartName="/ppt/media/image22.png" ContentType="image/png"/>
  <Override PartName="/ppt/media/image60.png" ContentType="image/png"/>
  <Override PartName="/ppt/media/image6.jpeg" ContentType="image/jpeg"/>
  <Override PartName="/ppt/media/image18.png" ContentType="image/png"/>
  <Override PartName="/ppt/media/image23.png" ContentType="image/png"/>
  <Override PartName="/ppt/media/image58.png" ContentType="image/png"/>
  <Override PartName="/ppt/media/image21.png" ContentType="image/png"/>
  <Override PartName="/ppt/media/image1.png" ContentType="image/png"/>
  <Override PartName="/ppt/media/image13.png" ContentType="image/png"/>
  <Override PartName="/ppt/media/image20.png" ContentType="image/png"/>
  <Override PartName="/ppt/media/image57.png" ContentType="image/png"/>
  <Override PartName="/ppt/media/image7.jpeg" ContentType="image/jpeg"/>
  <Override PartName="/ppt/media/image28.png" ContentType="image/png"/>
  <Override PartName="/ppt/media/image26.png" ContentType="image/png"/>
  <Override PartName="/ppt/media/image8.jpeg" ContentType="image/jpeg"/>
  <Override PartName="/ppt/media/image38.png" ContentType="image/png"/>
  <Override PartName="/ppt/media/image12.png" ContentType="image/png"/>
  <Override PartName="/ppt/media/image49.png" ContentType="image/png"/>
  <Override PartName="/ppt/media/image33.png" ContentType="image/png"/>
  <Override PartName="/ppt/media/image34.png" ContentType="image/png"/>
  <Override PartName="/ppt/media/image35.png" ContentType="image/png"/>
  <Override PartName="/ppt/media/image9.jpeg" ContentType="image/jpeg"/>
  <Override PartName="/ppt/media/image36.png" ContentType="image/png"/>
  <Override PartName="/ppt/media/image37.png" ContentType="image/png"/>
  <Override PartName="/ppt/media/image39.png" ContentType="image/png"/>
  <Override PartName="/ppt/media/image3.jpeg" ContentType="image/jpe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jpeg" ContentType="image/jpeg"/>
  <Override PartName="/ppt/media/image51.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a:t>
            </a:r>
            <a:r>
              <a:rPr b="0" lang="en-US" sz="4400" spc="-1" strike="noStrike">
                <a:latin typeface="Arial"/>
              </a:rPr>
              <a:t>slide</a:t>
            </a:r>
            <a:endParaRPr b="0" lang="en-US" sz="4400" spc="-1" strike="noStrike">
              <a:latin typeface="Arial"/>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74F4E5CB-77EE-4C31-A726-5C93F2D1431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685800" y="1143000"/>
            <a:ext cx="5484600" cy="3084480"/>
          </a:xfrm>
          <a:prstGeom prst="rect">
            <a:avLst/>
          </a:prstGeom>
          <a:ln w="0">
            <a:noFill/>
          </a:ln>
        </p:spPr>
      </p:sp>
      <p:sp>
        <p:nvSpPr>
          <p:cNvPr id="228"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229" name="PlaceHolder 3"/>
          <p:cNvSpPr>
            <a:spLocks noGrp="1"/>
          </p:cNvSpPr>
          <p:nvPr>
            <p:ph type="sldNum" idx="11"/>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DE68C080-06B3-4647-8515-53797A38E57E}" type="slidenum">
              <a:rPr b="0" lang="en-US" sz="1200" spc="-1" strike="noStrike">
                <a:latin typeface="Times New Roman"/>
              </a:rPr>
              <a:t>32</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685800" y="1143000"/>
            <a:ext cx="5484600" cy="3084480"/>
          </a:xfrm>
          <a:prstGeom prst="rect">
            <a:avLst/>
          </a:prstGeom>
          <a:ln w="0">
            <a:noFill/>
          </a:ln>
        </p:spPr>
      </p:sp>
      <p:sp>
        <p:nvSpPr>
          <p:cNvPr id="231"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232" name="PlaceHolder 3"/>
          <p:cNvSpPr>
            <a:spLocks noGrp="1"/>
          </p:cNvSpPr>
          <p:nvPr>
            <p:ph type="sldNum" idx="12"/>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B5FEBBA2-BEB3-4BD8-AF6D-5B70E3F0ABEE}" type="slidenum">
              <a:rPr b="0" lang="en-US" sz="1200" spc="-1" strike="noStrike">
                <a:latin typeface="Times New Roman"/>
              </a:rPr>
              <a:t>32</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685800" y="1143000"/>
            <a:ext cx="5484600" cy="3084480"/>
          </a:xfrm>
          <a:prstGeom prst="rect">
            <a:avLst/>
          </a:prstGeom>
          <a:ln w="0">
            <a:noFill/>
          </a:ln>
        </p:spPr>
      </p:sp>
      <p:sp>
        <p:nvSpPr>
          <p:cNvPr id="225"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226" name="PlaceHolder 3"/>
          <p:cNvSpPr>
            <a:spLocks noGrp="1"/>
          </p:cNvSpPr>
          <p:nvPr>
            <p:ph type="sldNum" idx="10"/>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50AE8FB-AEE5-4354-8E2E-D32533D80DC6}" type="slidenum">
              <a:rPr b="0" lang="en-US" sz="1200" spc="-1" strike="noStrike">
                <a:latin typeface="Times New Roman"/>
              </a:rPr>
              <a:t>32</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685800" y="1143000"/>
            <a:ext cx="5484600" cy="3084480"/>
          </a:xfrm>
          <a:prstGeom prst="rect">
            <a:avLst/>
          </a:prstGeom>
          <a:ln w="0">
            <a:noFill/>
          </a:ln>
        </p:spPr>
      </p:sp>
      <p:sp>
        <p:nvSpPr>
          <p:cNvPr id="234"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235" name="PlaceHolder 3"/>
          <p:cNvSpPr>
            <a:spLocks noGrp="1"/>
          </p:cNvSpPr>
          <p:nvPr>
            <p:ph type="sldNum" idx="13"/>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E1F8ECA7-BB92-4C13-94D1-763C7AF69EB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685800" y="1143000"/>
            <a:ext cx="5484600" cy="3084480"/>
          </a:xfrm>
          <a:prstGeom prst="rect">
            <a:avLst/>
          </a:prstGeom>
          <a:ln w="0">
            <a:noFill/>
          </a:ln>
        </p:spPr>
      </p:sp>
      <p:sp>
        <p:nvSpPr>
          <p:cNvPr id="237"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238" name="PlaceHolder 3"/>
          <p:cNvSpPr>
            <a:spLocks noGrp="1"/>
          </p:cNvSpPr>
          <p:nvPr>
            <p:ph type="sldNum" idx="14"/>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D6D6F91-F6D5-4564-A4BB-6F0DF727F870}"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F9686689-C308-4E3D-976B-D8CB365B167E}"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051026E-4823-4E51-8021-859D9E7B9D9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D08E3691-0D80-4073-9970-2D65B167E752}"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FD9477E4-9866-4F11-80A5-98FC414B0A1F}"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6641690-F8D8-4823-AA28-7F7BCAA13512}"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E8FFDB13-EA6E-4F07-9530-9D9E5787E208}"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15929C6-D884-40C5-AD56-FD5617E3AA39}"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60A3849-AF29-41AB-80DD-FDFAE43DCB84}"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0F83FF5-D295-48AB-90F6-5AD6C9932D39}"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3266F4B-43FD-47B9-A3CD-5EA9C0A2DAA6}"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B0AFD90-EB53-4411-9634-DFF7942BFB79}"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19EA22A-929A-4CE1-A8C5-3780C0956EA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7A35291-143E-4AA0-BFFC-4C34B8BA629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1BCE2BA-9305-4911-BC59-BCF1AEAAA2DF}"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C8961F5-B239-45F0-8C2B-119539DE8461}"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5170ECD9-B4C2-476B-B671-7FF56ECE3A96}"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314D1B8C-81C3-45A9-99C0-DEA37D14BEDA}"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4971904-B3A6-42C5-875D-291A431D1D7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917B48C-3CEE-4BB4-9132-4645B1FCE91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C8FFA14-A726-41C3-928B-5DDB1EDE8C7A}"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4DEE4FB-F7FF-408B-9F1D-B76F71ED3AD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E6FB56E-167F-43E0-8657-791C5A9FE2E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2633A6A-3D38-4F7A-B8D9-1FE352A5021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D13B9CA-45C8-44B4-82F1-C48E178EAFF6}"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3000" cy="3632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8610480" y="6356520"/>
            <a:ext cx="2741400" cy="36324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787878"/>
                </a:solidFill>
                <a:latin typeface="等线"/>
              </a:defRPr>
            </a:lvl1pPr>
          </a:lstStyle>
          <a:p>
            <a:pPr algn="r">
              <a:lnSpc>
                <a:spcPct val="100000"/>
              </a:lnSpc>
              <a:buNone/>
            </a:pPr>
            <a:fld id="{1D825142-FED9-4612-8EE9-F33932BCF114}" type="slidenum">
              <a:rPr b="0" lang="en-US" sz="1200" spc="-1" strike="noStrike">
                <a:solidFill>
                  <a:srgbClr val="787878"/>
                </a:solidFill>
                <a:latin typeface="等线"/>
              </a:rPr>
              <a:t>&lt;number&gt;</a:t>
            </a:fld>
            <a:endParaRPr b="0" lang="en-US" sz="1200" spc="-1" strike="noStrike">
              <a:latin typeface="Times New Roman"/>
            </a:endParaRPr>
          </a:p>
        </p:txBody>
      </p:sp>
      <p:sp>
        <p:nvSpPr>
          <p:cNvPr id="2" name="PlaceHolder 3"/>
          <p:cNvSpPr>
            <a:spLocks noGrp="1"/>
          </p:cNvSpPr>
          <p:nvPr>
            <p:ph type="dt" idx="3"/>
          </p:nvPr>
        </p:nvSpPr>
        <p:spPr>
          <a:xfrm>
            <a:off x="838080" y="6356520"/>
            <a:ext cx="2741400" cy="3632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000" cy="3632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10480" y="6356520"/>
            <a:ext cx="2741400" cy="36324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787878"/>
                </a:solidFill>
                <a:latin typeface="等线"/>
              </a:defRPr>
            </a:lvl1pPr>
          </a:lstStyle>
          <a:p>
            <a:pPr algn="r">
              <a:lnSpc>
                <a:spcPct val="100000"/>
              </a:lnSpc>
              <a:buNone/>
            </a:pPr>
            <a:fld id="{AB93495D-B61D-4C5D-8A21-44FE67F8B2D2}" type="slidenum">
              <a:rPr b="0" lang="en-US" sz="1200" spc="-1" strike="noStrike">
                <a:solidFill>
                  <a:srgbClr val="787878"/>
                </a:solidFill>
                <a:latin typeface="等线"/>
              </a:rPr>
              <a:t>&lt;number&gt;</a:t>
            </a:fld>
            <a:endParaRPr b="0" lang="en-US" sz="1200" spc="-1" strike="noStrike">
              <a:latin typeface="Times New Roman"/>
            </a:endParaRPr>
          </a:p>
        </p:txBody>
      </p:sp>
      <p:sp>
        <p:nvSpPr>
          <p:cNvPr id="43" name="PlaceHolder 3"/>
          <p:cNvSpPr>
            <a:spLocks noGrp="1"/>
          </p:cNvSpPr>
          <p:nvPr>
            <p:ph type="dt" idx="6"/>
          </p:nvPr>
        </p:nvSpPr>
        <p:spPr>
          <a:xfrm>
            <a:off x="838080" y="6356520"/>
            <a:ext cx="2741400" cy="3632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9.gif"/><Relationship Id="rId2" Type="http://schemas.openxmlformats.org/officeDocument/2006/relationships/image" Target="../media/image60.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jpe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video" Target="../media/media16.mp4"/><Relationship Id="rId7" Type="http://schemas.microsoft.com/office/2007/relationships/media" Target="../media/media16.mp4"/><Relationship Id="rId8" Type="http://schemas.openxmlformats.org/officeDocument/2006/relationships/image" Target="../media/image17.png"/><Relationship Id="rId9"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AutoShape 2"/>
          <p:cNvSpPr/>
          <p:nvPr/>
        </p:nvSpPr>
        <p:spPr>
          <a:xfrm>
            <a:off x="5943600" y="3276720"/>
            <a:ext cx="303120" cy="303120"/>
          </a:xfrm>
          <a:prstGeom prst="rect">
            <a:avLst/>
          </a:prstGeom>
          <a:noFill/>
          <a:ln w="0">
            <a:noFill/>
          </a:ln>
        </p:spPr>
        <p:style>
          <a:lnRef idx="0"/>
          <a:fillRef idx="0"/>
          <a:effectRef idx="0"/>
          <a:fontRef idx="minor"/>
        </p:style>
      </p:sp>
      <p:pic>
        <p:nvPicPr>
          <p:cNvPr id="89" name="Picture 5" descr=""/>
          <p:cNvPicPr/>
          <p:nvPr/>
        </p:nvPicPr>
        <p:blipFill>
          <a:blip r:embed="rId1"/>
          <a:stretch/>
        </p:blipFill>
        <p:spPr>
          <a:xfrm>
            <a:off x="138960" y="43560"/>
            <a:ext cx="9155160" cy="67687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 descr=""/>
          <p:cNvPicPr/>
          <p:nvPr/>
        </p:nvPicPr>
        <p:blipFill>
          <a:blip r:embed="rId1"/>
          <a:stretch/>
        </p:blipFill>
        <p:spPr>
          <a:xfrm>
            <a:off x="143280" y="295560"/>
            <a:ext cx="5570640" cy="3547440"/>
          </a:xfrm>
          <a:prstGeom prst="rect">
            <a:avLst/>
          </a:prstGeom>
          <a:ln w="0">
            <a:noFill/>
          </a:ln>
        </p:spPr>
      </p:pic>
      <p:sp>
        <p:nvSpPr>
          <p:cNvPr id="124" name=""/>
          <p:cNvSpPr/>
          <p:nvPr/>
        </p:nvSpPr>
        <p:spPr>
          <a:xfrm>
            <a:off x="914400" y="4069800"/>
            <a:ext cx="3597840" cy="272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zh-CN" sz="1000" spc="-1" strike="noStrike">
                <a:solidFill>
                  <a:srgbClr val="000000"/>
                </a:solidFill>
                <a:latin typeface="Arial"/>
                <a:ea typeface="DejaVu Sans"/>
              </a:rPr>
              <a:t>夹爪关节 </a:t>
            </a:r>
            <a:r>
              <a:rPr b="0" lang="en-US" sz="1000" spc="-1" strike="noStrike">
                <a:solidFill>
                  <a:srgbClr val="000000"/>
                </a:solidFill>
                <a:latin typeface="Arial"/>
                <a:ea typeface="DejaVu Sans"/>
              </a:rPr>
              <a:t>limit </a:t>
            </a:r>
            <a:r>
              <a:rPr b="0" lang="zh-CN" sz="1000" spc="-1" strike="noStrike">
                <a:solidFill>
                  <a:srgbClr val="000000"/>
                </a:solidFill>
                <a:latin typeface="Arial"/>
                <a:ea typeface="DejaVu Sans"/>
              </a:rPr>
              <a:t>本来就没到 </a:t>
            </a:r>
            <a:r>
              <a:rPr b="0" lang="en-US" sz="1000" spc="-1" strike="noStrike">
                <a:solidFill>
                  <a:srgbClr val="000000"/>
                </a:solidFill>
                <a:latin typeface="Arial"/>
                <a:ea typeface="DejaVu Sans"/>
              </a:rPr>
              <a:t>0.6rad</a:t>
            </a:r>
            <a:r>
              <a:rPr b="0" lang="zh-CN" sz="1000" spc="-1" strike="noStrike">
                <a:solidFill>
                  <a:srgbClr val="000000"/>
                </a:solidFill>
                <a:latin typeface="Arial"/>
                <a:ea typeface="DejaVu Sans"/>
              </a:rPr>
              <a:t>（被物理限位 </a:t>
            </a:r>
            <a:r>
              <a:rPr b="0" lang="en-US" sz="1000" spc="-1" strike="noStrike">
                <a:solidFill>
                  <a:srgbClr val="000000"/>
                </a:solidFill>
                <a:latin typeface="Arial"/>
                <a:ea typeface="DejaVu Sans"/>
              </a:rPr>
              <a:t>clamp </a:t>
            </a:r>
            <a:r>
              <a:rPr b="0" lang="zh-CN" sz="1000" spc="-1" strike="noStrike">
                <a:solidFill>
                  <a:srgbClr val="000000"/>
                </a:solidFill>
                <a:latin typeface="Arial"/>
                <a:ea typeface="DejaVu Sans"/>
              </a:rPr>
              <a:t>了）</a:t>
            </a:r>
            <a:endParaRPr b="0" lang="en-US" sz="1000" spc="-1" strike="noStrike">
              <a:latin typeface="Arial"/>
            </a:endParaRPr>
          </a:p>
        </p:txBody>
      </p:sp>
      <p:pic>
        <p:nvPicPr>
          <p:cNvPr id="125" name="" descr=""/>
          <p:cNvPicPr/>
          <p:nvPr/>
        </p:nvPicPr>
        <p:blipFill>
          <a:blip r:embed="rId2"/>
          <a:stretch/>
        </p:blipFill>
        <p:spPr>
          <a:xfrm>
            <a:off x="5943600" y="228600"/>
            <a:ext cx="5485320" cy="3493080"/>
          </a:xfrm>
          <a:prstGeom prst="rect">
            <a:avLst/>
          </a:prstGeom>
          <a:ln w="0">
            <a:noFill/>
          </a:ln>
        </p:spPr>
      </p:pic>
      <p:pic>
        <p:nvPicPr>
          <p:cNvPr id="126" name="" descr=""/>
          <p:cNvPicPr/>
          <p:nvPr/>
        </p:nvPicPr>
        <p:blipFill>
          <a:blip r:embed="rId3"/>
          <a:stretch/>
        </p:blipFill>
        <p:spPr>
          <a:xfrm>
            <a:off x="6015240" y="3886200"/>
            <a:ext cx="3813480" cy="2428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 descr=""/>
          <p:cNvPicPr/>
          <p:nvPr/>
        </p:nvPicPr>
        <p:blipFill>
          <a:blip r:embed="rId1"/>
          <a:stretch/>
        </p:blipFill>
        <p:spPr>
          <a:xfrm>
            <a:off x="1371600" y="393480"/>
            <a:ext cx="2970720" cy="1891440"/>
          </a:xfrm>
          <a:prstGeom prst="rect">
            <a:avLst/>
          </a:prstGeom>
          <a:ln w="0">
            <a:noFill/>
          </a:ln>
        </p:spPr>
      </p:pic>
      <p:pic>
        <p:nvPicPr>
          <p:cNvPr id="128" name="" descr=""/>
          <p:cNvPicPr/>
          <p:nvPr/>
        </p:nvPicPr>
        <p:blipFill>
          <a:blip r:embed="rId2"/>
          <a:stretch/>
        </p:blipFill>
        <p:spPr>
          <a:xfrm>
            <a:off x="4572000" y="385200"/>
            <a:ext cx="2970720" cy="1891440"/>
          </a:xfrm>
          <a:prstGeom prst="rect">
            <a:avLst/>
          </a:prstGeom>
          <a:ln w="0">
            <a:noFill/>
          </a:ln>
        </p:spPr>
      </p:pic>
      <p:pic>
        <p:nvPicPr>
          <p:cNvPr id="129" name="" descr=""/>
          <p:cNvPicPr/>
          <p:nvPr/>
        </p:nvPicPr>
        <p:blipFill>
          <a:blip r:embed="rId3"/>
          <a:stretch/>
        </p:blipFill>
        <p:spPr>
          <a:xfrm>
            <a:off x="1371600" y="2514600"/>
            <a:ext cx="2970720" cy="1891440"/>
          </a:xfrm>
          <a:prstGeom prst="rect">
            <a:avLst/>
          </a:prstGeom>
          <a:ln w="0">
            <a:noFill/>
          </a:ln>
        </p:spPr>
      </p:pic>
      <p:sp>
        <p:nvSpPr>
          <p:cNvPr id="130" name=""/>
          <p:cNvSpPr/>
          <p:nvPr/>
        </p:nvSpPr>
        <p:spPr>
          <a:xfrm>
            <a:off x="0" y="228600"/>
            <a:ext cx="1141920" cy="23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Align with  object</a:t>
            </a:r>
            <a:endParaRPr b="0" lang="en-US" sz="1000" spc="-1" strike="noStrike">
              <a:latin typeface="Arial"/>
            </a:endParaRPr>
          </a:p>
        </p:txBody>
      </p:sp>
      <p:pic>
        <p:nvPicPr>
          <p:cNvPr id="131" name="" descr=""/>
          <p:cNvPicPr/>
          <p:nvPr/>
        </p:nvPicPr>
        <p:blipFill>
          <a:blip r:embed="rId4"/>
          <a:stretch/>
        </p:blipFill>
        <p:spPr>
          <a:xfrm>
            <a:off x="4662720" y="2524320"/>
            <a:ext cx="2855520" cy="1818000"/>
          </a:xfrm>
          <a:prstGeom prst="rect">
            <a:avLst/>
          </a:prstGeom>
          <a:ln w="0">
            <a:noFill/>
          </a:ln>
        </p:spPr>
      </p:pic>
      <p:pic>
        <p:nvPicPr>
          <p:cNvPr id="132" name="" descr=""/>
          <p:cNvPicPr/>
          <p:nvPr/>
        </p:nvPicPr>
        <p:blipFill>
          <a:blip r:embed="rId5"/>
          <a:stretch/>
        </p:blipFill>
        <p:spPr>
          <a:xfrm>
            <a:off x="1371600" y="4800600"/>
            <a:ext cx="3071880" cy="19558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 descr=""/>
          <p:cNvPicPr/>
          <p:nvPr/>
        </p:nvPicPr>
        <p:blipFill>
          <a:blip r:embed="rId1"/>
          <a:stretch/>
        </p:blipFill>
        <p:spPr>
          <a:xfrm>
            <a:off x="729360" y="466920"/>
            <a:ext cx="3932280" cy="2503800"/>
          </a:xfrm>
          <a:prstGeom prst="rect">
            <a:avLst/>
          </a:prstGeom>
          <a:ln w="0">
            <a:noFill/>
          </a:ln>
        </p:spPr>
      </p:pic>
      <p:sp>
        <p:nvSpPr>
          <p:cNvPr id="134" name=""/>
          <p:cNvSpPr/>
          <p:nvPr/>
        </p:nvSpPr>
        <p:spPr>
          <a:xfrm>
            <a:off x="5029200" y="1371600"/>
            <a:ext cx="46173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ik_rel_log_env_cfg copy 8  after align ok .py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
          <p:cNvSpPr/>
          <p:nvPr/>
        </p:nvSpPr>
        <p:spPr>
          <a:xfrm>
            <a:off x="685800" y="681840"/>
            <a:ext cx="847080" cy="23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masi_v9.zip</a:t>
            </a:r>
            <a:endParaRPr b="0" lang="en-US" sz="1000" spc="-1" strike="noStrike">
              <a:latin typeface="Arial"/>
            </a:endParaRPr>
          </a:p>
        </p:txBody>
      </p:sp>
      <p:pic>
        <p:nvPicPr>
          <p:cNvPr id="136" name="" descr=""/>
          <p:cNvPicPr/>
          <p:nvPr/>
        </p:nvPicPr>
        <p:blipFill>
          <a:blip r:embed="rId1"/>
          <a:stretch/>
        </p:blipFill>
        <p:spPr>
          <a:xfrm>
            <a:off x="448200" y="1143000"/>
            <a:ext cx="3665520" cy="2420280"/>
          </a:xfrm>
          <a:prstGeom prst="rect">
            <a:avLst/>
          </a:prstGeom>
          <a:ln w="0">
            <a:noFill/>
          </a:ln>
        </p:spPr>
      </p:pic>
      <p:sp>
        <p:nvSpPr>
          <p:cNvPr id="137" name=""/>
          <p:cNvSpPr/>
          <p:nvPr/>
        </p:nvSpPr>
        <p:spPr>
          <a:xfrm>
            <a:off x="4572000" y="185400"/>
            <a:ext cx="8029800" cy="7000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Learning iteration 91/5000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Computation: 4961 steps/s (collection: 2.357s, learning 0.062s)</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Mean action noise std: 0.60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Mean value_function loss: 0.0008</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Mean surrogate loss: -0.0027</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Mean entropy loss: 6.3417</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Mean reward: -2.90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Mean episode length: 360.00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Episode_Reward/end_effector_position_tracking: -0.1712</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Episode_Reward/end_effector_position_tracking_fine_grained: 0.1862</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Episode_Reward/action_rate: 0.0000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Episode_Reward/log_lift_reward: 0.1398</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Episode_Reward/end_effector_orientation_tracking: -0.3976</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Metrics/ee_pose/position_error: 0.1459</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Metrics/ee_pose/orientation_error: 0.9408</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Episode_Termination/time_out: 0.9811</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Episode_Termination/root_oob: 0.0000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Episode_Termination/ee_speed_oob: 0.0000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Episode_Termination/any_link_speed_oob: 0.0189</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Episode_Termination/any_link_oob: 0.0000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Episode_Termination/nan_inf_guard: 0.0000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Total timesteps: 1104000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Iteration time: 2.42s</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Time elapsed: 00:03:36</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ETA: 03:12:25</a:t>
            </a:r>
            <a:endParaRPr b="0" lang="en-US" sz="1800" spc="-1" strike="noStrike">
              <a:latin typeface="Arial"/>
            </a:endParaRPr>
          </a:p>
        </p:txBody>
      </p:sp>
      <p:pic>
        <p:nvPicPr>
          <p:cNvPr id="138" name="" descr=""/>
          <p:cNvPicPr/>
          <p:nvPr/>
        </p:nvPicPr>
        <p:blipFill>
          <a:blip r:embed="rId2"/>
          <a:stretch/>
        </p:blipFill>
        <p:spPr>
          <a:xfrm>
            <a:off x="457200" y="3657600"/>
            <a:ext cx="3481920" cy="22989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 descr=""/>
          <p:cNvPicPr/>
          <p:nvPr/>
        </p:nvPicPr>
        <p:blipFill>
          <a:blip r:embed="rId1"/>
          <a:stretch/>
        </p:blipFill>
        <p:spPr>
          <a:xfrm>
            <a:off x="457200" y="1128960"/>
            <a:ext cx="2789640" cy="1841760"/>
          </a:xfrm>
          <a:prstGeom prst="rect">
            <a:avLst/>
          </a:prstGeom>
          <a:ln w="0">
            <a:noFill/>
          </a:ln>
        </p:spPr>
      </p:pic>
      <p:sp>
        <p:nvSpPr>
          <p:cNvPr id="140" name=""/>
          <p:cNvSpPr/>
          <p:nvPr/>
        </p:nvSpPr>
        <p:spPr>
          <a:xfrm>
            <a:off x="685800" y="681840"/>
            <a:ext cx="847080" cy="23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masi_v9.zip</a:t>
            </a:r>
            <a:endParaRPr b="0" lang="en-US" sz="1000" spc="-1" strike="noStrike">
              <a:latin typeface="Arial"/>
            </a:endParaRPr>
          </a:p>
        </p:txBody>
      </p:sp>
      <p:pic>
        <p:nvPicPr>
          <p:cNvPr id="141" name="" descr=""/>
          <p:cNvPicPr/>
          <p:nvPr/>
        </p:nvPicPr>
        <p:blipFill>
          <a:blip r:embed="rId2"/>
          <a:stretch/>
        </p:blipFill>
        <p:spPr>
          <a:xfrm>
            <a:off x="3437280" y="457200"/>
            <a:ext cx="4105440" cy="40179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 descr=""/>
          <p:cNvPicPr/>
          <p:nvPr/>
        </p:nvPicPr>
        <p:blipFill>
          <a:blip r:embed="rId1"/>
          <a:stretch/>
        </p:blipFill>
        <p:spPr>
          <a:xfrm>
            <a:off x="686160" y="457200"/>
            <a:ext cx="4570920" cy="2570760"/>
          </a:xfrm>
          <a:prstGeom prst="rect">
            <a:avLst/>
          </a:prstGeom>
          <a:ln w="0">
            <a:noFill/>
          </a:ln>
        </p:spPr>
      </p:pic>
      <p:sp>
        <p:nvSpPr>
          <p:cNvPr id="143" name=""/>
          <p:cNvSpPr/>
          <p:nvPr/>
        </p:nvSpPr>
        <p:spPr>
          <a:xfrm>
            <a:off x="685800" y="110520"/>
            <a:ext cx="68508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v 9</a:t>
            </a:r>
            <a:endParaRPr b="0" lang="en-US" sz="1800" spc="-1" strike="noStrike">
              <a:latin typeface="Arial"/>
            </a:endParaRPr>
          </a:p>
        </p:txBody>
      </p:sp>
      <p:sp>
        <p:nvSpPr>
          <p:cNvPr id="144" name=""/>
          <p:cNvSpPr/>
          <p:nvPr/>
        </p:nvSpPr>
        <p:spPr>
          <a:xfrm>
            <a:off x="6172200" y="685080"/>
            <a:ext cx="3436560" cy="1104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body_offset=DifferentialInverseKinematicsActionCfg.OffsetCfg( # </a:t>
            </a:r>
            <a:r>
              <a:rPr b="0" lang="zh-CN" sz="1000" spc="-1" strike="noStrike">
                <a:solidFill>
                  <a:srgbClr val="000000"/>
                </a:solidFill>
                <a:latin typeface="Arial"/>
                <a:ea typeface="DejaVu Sans"/>
              </a:rPr>
              <a:t>关键改动：把“虚拟末端”从 </a:t>
            </a:r>
            <a:r>
              <a:rPr b="0" lang="en-US" sz="1000" spc="-1" strike="noStrike">
                <a:solidFill>
                  <a:srgbClr val="000000"/>
                </a:solidFill>
                <a:latin typeface="Arial"/>
                <a:ea typeface="DejaVu Sans"/>
              </a:rPr>
              <a:t>gripper_frame </a:t>
            </a:r>
            <a:r>
              <a:rPr b="0" lang="zh-CN" sz="1000" spc="-1" strike="noStrike">
                <a:solidFill>
                  <a:srgbClr val="000000"/>
                </a:solidFill>
                <a:latin typeface="Arial"/>
                <a:ea typeface="DejaVu Sans"/>
              </a:rPr>
              <a:t>向下挪一段到铲斗前端 </a:t>
            </a:r>
            <a:r>
              <a:rPr b="0" lang="en-US" sz="1000" spc="-1" strike="noStrike">
                <a:solidFill>
                  <a:srgbClr val="000000"/>
                </a:solidFill>
                <a:latin typeface="Arial"/>
                <a:ea typeface="DejaVu Sans"/>
              </a:rPr>
              <a:t># </a:t>
            </a:r>
            <a:r>
              <a:rPr b="0" lang="zh-CN" sz="1000" spc="-1" strike="noStrike">
                <a:solidFill>
                  <a:srgbClr val="000000"/>
                </a:solidFill>
                <a:latin typeface="Arial"/>
                <a:ea typeface="DejaVu Sans"/>
              </a:rPr>
              <a:t>数值你可以微调，先试 </a:t>
            </a:r>
            <a:r>
              <a:rPr b="0" lang="en-US" sz="1000" spc="-1" strike="noStrike">
                <a:solidFill>
                  <a:srgbClr val="000000"/>
                </a:solidFill>
                <a:latin typeface="Arial"/>
                <a:ea typeface="DejaVu Sans"/>
              </a:rPr>
              <a:t>-0.25</a:t>
            </a:r>
            <a:r>
              <a:rPr b="0" lang="zh-CN" sz="1000" spc="-1" strike="noStrike">
                <a:solidFill>
                  <a:srgbClr val="000000"/>
                </a:solidFill>
                <a:latin typeface="Arial"/>
                <a:ea typeface="DejaVu Sans"/>
              </a:rPr>
              <a:t>，如果目标点还在铲斗中间就再缩小一点 </a:t>
            </a:r>
            <a:r>
              <a:rPr b="0" lang="en-US" sz="1000" spc="-1" strike="noStrike">
                <a:solidFill>
                  <a:srgbClr val="000000"/>
                </a:solidFill>
                <a:latin typeface="Arial"/>
                <a:ea typeface="DejaVu Sans"/>
              </a:rPr>
              <a:t>pos=[0.0, 0.0, -0.19], # v9 pos=[0.0, 0.0, -0.19], rot=[0.7071068, 0.0, 0.7071068, 0.0], # v9 </a:t>
            </a:r>
            <a:r>
              <a:rPr b="0" lang="zh-CN" sz="1000" spc="-1" strike="noStrike">
                <a:solidFill>
                  <a:srgbClr val="000000"/>
                </a:solidFill>
                <a:latin typeface="Arial"/>
                <a:ea typeface="DejaVu Sans"/>
              </a:rPr>
              <a:t>绕 </a:t>
            </a:r>
            <a:r>
              <a:rPr b="0" lang="en-US" sz="1000" spc="-1" strike="noStrike">
                <a:solidFill>
                  <a:srgbClr val="000000"/>
                </a:solidFill>
                <a:latin typeface="Arial"/>
                <a:ea typeface="DejaVu Sans"/>
              </a:rPr>
              <a:t>Y </a:t>
            </a:r>
            <a:r>
              <a:rPr b="0" lang="zh-CN" sz="1000" spc="-1" strike="noStrike">
                <a:solidFill>
                  <a:srgbClr val="000000"/>
                </a:solidFill>
                <a:latin typeface="Arial"/>
                <a:ea typeface="DejaVu Sans"/>
              </a:rPr>
              <a:t>轴 </a:t>
            </a:r>
            <a:r>
              <a:rPr b="0" lang="en-US" sz="1000" spc="-1" strike="noStrike">
                <a:solidFill>
                  <a:srgbClr val="000000"/>
                </a:solidFill>
                <a:latin typeface="Arial"/>
                <a:ea typeface="DejaVu Sans"/>
              </a:rPr>
              <a:t>+90° ), )</a:t>
            </a:r>
            <a:endParaRPr b="0" lang="en-US" sz="1000" spc="-1" strike="noStrike">
              <a:latin typeface="Arial"/>
            </a:endParaRPr>
          </a:p>
        </p:txBody>
      </p:sp>
      <p:sp>
        <p:nvSpPr>
          <p:cNvPr id="145" name=""/>
          <p:cNvSpPr/>
          <p:nvPr/>
        </p:nvSpPr>
        <p:spPr>
          <a:xfrm>
            <a:off x="6163920" y="228600"/>
            <a:ext cx="3436560" cy="45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Lets try</a:t>
            </a:r>
            <a:endParaRPr b="0" lang="en-US" sz="1000" spc="-1" strike="noStrike">
              <a:latin typeface="Arial"/>
            </a:endParaRPr>
          </a:p>
        </p:txBody>
      </p:sp>
      <p:pic>
        <p:nvPicPr>
          <p:cNvPr id="146" name="" descr=""/>
          <p:cNvPicPr/>
          <p:nvPr/>
        </p:nvPicPr>
        <p:blipFill>
          <a:blip r:embed="rId2"/>
          <a:stretch/>
        </p:blipFill>
        <p:spPr>
          <a:xfrm>
            <a:off x="685800" y="3200400"/>
            <a:ext cx="3244320" cy="33260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 descr=""/>
          <p:cNvPicPr/>
          <p:nvPr/>
        </p:nvPicPr>
        <p:blipFill>
          <a:blip r:embed="rId1"/>
          <a:stretch/>
        </p:blipFill>
        <p:spPr>
          <a:xfrm>
            <a:off x="4343400" y="0"/>
            <a:ext cx="5050440" cy="3885480"/>
          </a:xfrm>
          <a:prstGeom prst="rect">
            <a:avLst/>
          </a:prstGeom>
          <a:ln w="0">
            <a:noFill/>
          </a:ln>
        </p:spPr>
      </p:pic>
      <p:sp>
        <p:nvSpPr>
          <p:cNvPr id="148" name=""/>
          <p:cNvSpPr/>
          <p:nvPr/>
        </p:nvSpPr>
        <p:spPr>
          <a:xfrm>
            <a:off x="139320" y="83160"/>
            <a:ext cx="328896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body_name="gripper_frame",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body_name="ee",</a:t>
            </a:r>
            <a:endParaRPr b="0" lang="en-US" sz="1800" spc="-1" strike="noStrike">
              <a:latin typeface="Arial"/>
            </a:endParaRPr>
          </a:p>
        </p:txBody>
      </p:sp>
      <p:pic>
        <p:nvPicPr>
          <p:cNvPr id="149" name="" descr=""/>
          <p:cNvPicPr/>
          <p:nvPr/>
        </p:nvPicPr>
        <p:blipFill>
          <a:blip r:embed="rId2"/>
          <a:stretch/>
        </p:blipFill>
        <p:spPr>
          <a:xfrm>
            <a:off x="228600" y="794160"/>
            <a:ext cx="4018320" cy="3091320"/>
          </a:xfrm>
          <a:prstGeom prst="rect">
            <a:avLst/>
          </a:prstGeom>
          <a:ln w="0">
            <a:noFill/>
          </a:ln>
        </p:spPr>
      </p:pic>
      <p:pic>
        <p:nvPicPr>
          <p:cNvPr id="150" name="" descr=""/>
          <p:cNvPicPr/>
          <p:nvPr/>
        </p:nvPicPr>
        <p:blipFill>
          <a:blip r:embed="rId3"/>
          <a:stretch/>
        </p:blipFill>
        <p:spPr>
          <a:xfrm>
            <a:off x="8576280" y="300240"/>
            <a:ext cx="3615120" cy="31280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 descr=""/>
          <p:cNvPicPr/>
          <p:nvPr/>
        </p:nvPicPr>
        <p:blipFill>
          <a:blip r:embed="rId1"/>
          <a:stretch/>
        </p:blipFill>
        <p:spPr>
          <a:xfrm>
            <a:off x="0" y="0"/>
            <a:ext cx="6857280" cy="3026160"/>
          </a:xfrm>
          <a:prstGeom prst="rect">
            <a:avLst/>
          </a:prstGeom>
          <a:ln w="0">
            <a:noFill/>
          </a:ln>
        </p:spPr>
      </p:pic>
      <p:sp>
        <p:nvSpPr>
          <p:cNvPr id="152" name=""/>
          <p:cNvSpPr/>
          <p:nvPr/>
        </p:nvSpPr>
        <p:spPr>
          <a:xfrm>
            <a:off x="7225920" y="914400"/>
            <a:ext cx="3288960" cy="162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Save  v10 version for this modify</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Noto Sans CJK SC"/>
              </a:rPr>
              <a:t>Has contained the log but cannot catch and lift  it </a:t>
            </a:r>
            <a:endParaRPr b="0" lang="en-US" sz="1800" spc="-1" strike="noStrike">
              <a:latin typeface="Arial"/>
            </a:endParaRPr>
          </a:p>
        </p:txBody>
      </p:sp>
      <p:pic>
        <p:nvPicPr>
          <p:cNvPr id="153" name="" descr=""/>
          <p:cNvPicPr/>
          <p:nvPr/>
        </p:nvPicPr>
        <p:blipFill>
          <a:blip r:embed="rId2"/>
          <a:stretch/>
        </p:blipFill>
        <p:spPr>
          <a:xfrm>
            <a:off x="827640" y="3200400"/>
            <a:ext cx="3743640" cy="2289960"/>
          </a:xfrm>
          <a:prstGeom prst="rect">
            <a:avLst/>
          </a:prstGeom>
          <a:ln w="0">
            <a:noFill/>
          </a:ln>
        </p:spPr>
      </p:pic>
      <p:sp>
        <p:nvSpPr>
          <p:cNvPr id="154" name=""/>
          <p:cNvSpPr/>
          <p:nvPr/>
        </p:nvSpPr>
        <p:spPr>
          <a:xfrm>
            <a:off x="7125120" y="3200400"/>
            <a:ext cx="2475360" cy="1359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The current training phase is such that when the claw wraps around the log target, it does not immediately grasp the object. Instead, it continues pushing the object until the claw can no longer wrap around it.</a:t>
            </a:r>
            <a:endParaRPr b="0" lang="en-US" sz="1000" spc="-1" strike="noStrike">
              <a:latin typeface="Arial"/>
            </a:endParaRPr>
          </a:p>
          <a:p>
            <a:pPr>
              <a:lnSpc>
                <a:spcPct val="100000"/>
              </a:lnSpc>
              <a:buNone/>
            </a:pPr>
            <a:endParaRPr b="0" lang="en-US" sz="1000" spc="-1" strike="noStrike">
              <a:latin typeface="Arial"/>
            </a:endParaRPr>
          </a:p>
        </p:txBody>
      </p:sp>
      <p:sp>
        <p:nvSpPr>
          <p:cNvPr id="155" name=""/>
          <p:cNvSpPr/>
          <p:nvPr/>
        </p:nvSpPr>
        <p:spPr>
          <a:xfrm>
            <a:off x="4800600" y="4572000"/>
            <a:ext cx="6811920" cy="185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"close_dist": 0.02,</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+"close_dist": 0.05,       # </a:t>
            </a:r>
            <a:r>
              <a:rPr b="0" lang="zh-CN" sz="1800" spc="-1" strike="noStrike">
                <a:solidFill>
                  <a:srgbClr val="000000"/>
                </a:solidFill>
                <a:latin typeface="Arial"/>
                <a:ea typeface="DejaVu Sans"/>
              </a:rPr>
              <a:t>先从 </a:t>
            </a:r>
            <a:r>
              <a:rPr b="0" lang="en-US" sz="1800" spc="-1" strike="noStrike">
                <a:solidFill>
                  <a:srgbClr val="000000"/>
                </a:solidFill>
                <a:latin typeface="Arial"/>
                <a:ea typeface="DejaVu Sans"/>
              </a:rPr>
              <a:t>5cm </a:t>
            </a:r>
            <a:r>
              <a:rPr b="0" lang="zh-CN" sz="1800" spc="-1" strike="noStrike">
                <a:solidFill>
                  <a:srgbClr val="000000"/>
                </a:solidFill>
                <a:latin typeface="Arial"/>
                <a:ea typeface="DejaVu Sans"/>
              </a:rPr>
              <a:t>开始</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"keep_open_xy": 0.10,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+"keep_open_xy": 0.06,     # </a:t>
            </a:r>
            <a:r>
              <a:rPr b="0" lang="zh-CN" sz="1800" spc="-1" strike="noStrike">
                <a:solidFill>
                  <a:srgbClr val="000000"/>
                </a:solidFill>
                <a:latin typeface="Arial"/>
                <a:ea typeface="DejaVu Sans"/>
              </a:rPr>
              <a:t>对齐要求更严格，否则老是强制张开</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"keep_open_z_above": 0.02,</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+"keep_open_z_above": 0.01 # </a:t>
            </a:r>
            <a:r>
              <a:rPr b="0" lang="zh-CN" sz="1800" spc="-1" strike="noStrike">
                <a:solidFill>
                  <a:srgbClr val="000000"/>
                </a:solidFill>
                <a:latin typeface="Arial"/>
                <a:ea typeface="DejaVu Sans"/>
              </a:rPr>
              <a:t>离得不高了就允许夹</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 descr=""/>
          <p:cNvPicPr/>
          <p:nvPr/>
        </p:nvPicPr>
        <p:blipFill>
          <a:blip r:embed="rId1"/>
          <a:stretch/>
        </p:blipFill>
        <p:spPr>
          <a:xfrm>
            <a:off x="657720" y="371880"/>
            <a:ext cx="5056560" cy="3056400"/>
          </a:xfrm>
          <a:prstGeom prst="rect">
            <a:avLst/>
          </a:prstGeom>
          <a:ln w="0">
            <a:noFill/>
          </a:ln>
        </p:spPr>
      </p:pic>
      <p:sp>
        <p:nvSpPr>
          <p:cNvPr id="157" name=""/>
          <p:cNvSpPr/>
          <p:nvPr/>
        </p:nvSpPr>
        <p:spPr>
          <a:xfrm>
            <a:off x="6137640" y="914400"/>
            <a:ext cx="1176840" cy="2393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masi_V11</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Can contain and grasp  but cannot  lift</a:t>
            </a:r>
            <a:endParaRPr b="0" lang="en-US" sz="1800" spc="-1" strike="noStrike">
              <a:latin typeface="Arial"/>
            </a:endParaRPr>
          </a:p>
        </p:txBody>
      </p:sp>
      <p:sp>
        <p:nvSpPr>
          <p:cNvPr id="158" name=""/>
          <p:cNvSpPr/>
          <p:nvPr/>
        </p:nvSpPr>
        <p:spPr>
          <a:xfrm>
            <a:off x="685800" y="3657600"/>
            <a:ext cx="151056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masi_v12.zip</a:t>
            </a:r>
            <a:endParaRPr b="0" lang="en-US" sz="1800" spc="-1" strike="noStrike">
              <a:latin typeface="Arial"/>
            </a:endParaRPr>
          </a:p>
        </p:txBody>
      </p:sp>
      <p:pic>
        <p:nvPicPr>
          <p:cNvPr id="159" name="" descr=""/>
          <p:cNvPicPr/>
          <p:nvPr/>
        </p:nvPicPr>
        <p:blipFill>
          <a:blip r:embed="rId2"/>
          <a:stretch/>
        </p:blipFill>
        <p:spPr>
          <a:xfrm>
            <a:off x="6172200" y="3886200"/>
            <a:ext cx="4315680" cy="2291760"/>
          </a:xfrm>
          <a:prstGeom prst="rect">
            <a:avLst/>
          </a:prstGeom>
          <a:ln w="0">
            <a:noFill/>
          </a:ln>
        </p:spPr>
      </p:pic>
      <p:sp>
        <p:nvSpPr>
          <p:cNvPr id="160" name=""/>
          <p:cNvSpPr/>
          <p:nvPr/>
        </p:nvSpPr>
        <p:spPr>
          <a:xfrm>
            <a:off x="4432320" y="3886200"/>
            <a:ext cx="151056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masi_v13.zip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
          <p:cNvSpPr/>
          <p:nvPr/>
        </p:nvSpPr>
        <p:spPr>
          <a:xfrm>
            <a:off x="228600" y="685800"/>
            <a:ext cx="1370880" cy="1142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Can contain and grasp  but cannot  lift</a:t>
            </a:r>
            <a:endParaRPr b="0" lang="en-US" sz="1800" spc="-1" strike="noStrike">
              <a:latin typeface="Arial"/>
            </a:endParaRPr>
          </a:p>
        </p:txBody>
      </p:sp>
      <p:sp>
        <p:nvSpPr>
          <p:cNvPr id="162" name=""/>
          <p:cNvSpPr/>
          <p:nvPr/>
        </p:nvSpPr>
        <p:spPr>
          <a:xfrm>
            <a:off x="228600" y="228600"/>
            <a:ext cx="151056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masi_v14.zip</a:t>
            </a:r>
            <a:endParaRPr b="0" lang="en-US" sz="1800" spc="-1" strike="noStrike">
              <a:latin typeface="Arial"/>
            </a:endParaRPr>
          </a:p>
        </p:txBody>
      </p:sp>
      <p:pic>
        <p:nvPicPr>
          <p:cNvPr id="163" name="" descr=""/>
          <p:cNvPicPr/>
          <p:nvPr/>
        </p:nvPicPr>
        <p:blipFill>
          <a:blip r:embed="rId1"/>
          <a:stretch/>
        </p:blipFill>
        <p:spPr>
          <a:xfrm>
            <a:off x="2057400" y="300960"/>
            <a:ext cx="5028480" cy="2670120"/>
          </a:xfrm>
          <a:prstGeom prst="rect">
            <a:avLst/>
          </a:prstGeom>
          <a:ln w="0">
            <a:noFill/>
          </a:ln>
        </p:spPr>
      </p:pic>
      <p:sp>
        <p:nvSpPr>
          <p:cNvPr id="164" name=""/>
          <p:cNvSpPr/>
          <p:nvPr/>
        </p:nvSpPr>
        <p:spPr>
          <a:xfrm>
            <a:off x="7315200" y="228600"/>
            <a:ext cx="2854080" cy="934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Modified: When the log is wrapped, it moves upward, but the claw remains firmly gripped on the log entity.</a:t>
            </a:r>
            <a:endParaRPr b="0" lang="en-US" sz="1000" spc="-1" strike="noStrike">
              <a:latin typeface="Arial"/>
            </a:endParaRPr>
          </a:p>
          <a:p>
            <a:pPr>
              <a:lnSpc>
                <a:spcPct val="100000"/>
              </a:lnSpc>
              <a:buNone/>
            </a:pPr>
            <a:endParaRPr b="0" lang="en-US" sz="1000" spc="-1" strike="noStrike">
              <a:latin typeface="Arial"/>
            </a:endParaRPr>
          </a:p>
        </p:txBody>
      </p:sp>
      <p:pic>
        <p:nvPicPr>
          <p:cNvPr id="165" name="" descr=""/>
          <p:cNvPicPr/>
          <p:nvPr/>
        </p:nvPicPr>
        <p:blipFill>
          <a:blip r:embed="rId2"/>
          <a:stretch/>
        </p:blipFill>
        <p:spPr>
          <a:xfrm>
            <a:off x="7386480" y="900360"/>
            <a:ext cx="3357000" cy="2070720"/>
          </a:xfrm>
          <a:prstGeom prst="rect">
            <a:avLst/>
          </a:prstGeom>
          <a:ln w="0">
            <a:noFill/>
          </a:ln>
        </p:spPr>
      </p:pic>
      <p:pic>
        <p:nvPicPr>
          <p:cNvPr id="166" name="" descr=""/>
          <p:cNvPicPr/>
          <p:nvPr/>
        </p:nvPicPr>
        <p:blipFill>
          <a:blip r:embed="rId3"/>
          <a:stretch/>
        </p:blipFill>
        <p:spPr>
          <a:xfrm>
            <a:off x="2057400" y="3105000"/>
            <a:ext cx="5028480" cy="3151800"/>
          </a:xfrm>
          <a:prstGeom prst="rect">
            <a:avLst/>
          </a:prstGeom>
          <a:ln w="0">
            <a:noFill/>
          </a:ln>
        </p:spPr>
      </p:pic>
      <p:pic>
        <p:nvPicPr>
          <p:cNvPr id="167" name="" descr=""/>
          <p:cNvPicPr/>
          <p:nvPr/>
        </p:nvPicPr>
        <p:blipFill>
          <a:blip r:embed="rId4"/>
          <a:stretch/>
        </p:blipFill>
        <p:spPr>
          <a:xfrm>
            <a:off x="7401240" y="3162240"/>
            <a:ext cx="3342240" cy="2094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Picture 7" descr="A screenshot of a computer&#10;&#10;AI-generated content may be incorrect."/>
          <p:cNvPicPr/>
          <p:nvPr/>
        </p:nvPicPr>
        <p:blipFill>
          <a:blip r:embed="rId1"/>
          <a:stretch/>
        </p:blipFill>
        <p:spPr>
          <a:xfrm>
            <a:off x="577440" y="177480"/>
            <a:ext cx="10891440" cy="614448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
          <p:cNvSpPr/>
          <p:nvPr/>
        </p:nvSpPr>
        <p:spPr>
          <a:xfrm>
            <a:off x="228600" y="685800"/>
            <a:ext cx="2742840" cy="685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Eetu help check the model  (17.12.2025) </a:t>
            </a:r>
            <a:endParaRPr b="0" lang="en-US" sz="1800" spc="-1" strike="noStrike">
              <a:latin typeface="Arial"/>
            </a:endParaRPr>
          </a:p>
        </p:txBody>
      </p:sp>
      <p:sp>
        <p:nvSpPr>
          <p:cNvPr id="169" name=""/>
          <p:cNvSpPr/>
          <p:nvPr/>
        </p:nvSpPr>
        <p:spPr>
          <a:xfrm>
            <a:off x="228600" y="228600"/>
            <a:ext cx="151056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masi_v15.zip</a:t>
            </a:r>
            <a:endParaRPr b="0" lang="en-US" sz="1800" spc="-1" strike="noStrike">
              <a:latin typeface="Arial"/>
            </a:endParaRPr>
          </a:p>
        </p:txBody>
      </p:sp>
      <p:sp>
        <p:nvSpPr>
          <p:cNvPr id="170" name=""/>
          <p:cNvSpPr/>
          <p:nvPr/>
        </p:nvSpPr>
        <p:spPr>
          <a:xfrm>
            <a:off x="7315200" y="228600"/>
            <a:ext cx="2854080" cy="934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Modified: When the log is wrapped, it moves upward, but the claw remains firmly gripped on the log entity.</a:t>
            </a:r>
            <a:endParaRPr b="0" lang="en-US" sz="1000" spc="-1" strike="noStrike">
              <a:latin typeface="Arial"/>
            </a:endParaRPr>
          </a:p>
          <a:p>
            <a:pPr>
              <a:lnSpc>
                <a:spcPct val="100000"/>
              </a:lnSpc>
              <a:buNone/>
            </a:pPr>
            <a:endParaRPr b="0" lang="en-US" sz="1000" spc="-1" strike="noStrike">
              <a:latin typeface="Arial"/>
            </a:endParaRPr>
          </a:p>
        </p:txBody>
      </p:sp>
      <p:sp>
        <p:nvSpPr>
          <p:cNvPr id="171" name=""/>
          <p:cNvSpPr txBox="1"/>
          <p:nvPr/>
        </p:nvSpPr>
        <p:spPr>
          <a:xfrm>
            <a:off x="228600" y="2286000"/>
            <a:ext cx="4353480" cy="137016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DejaVu Sans"/>
              </a:rPr>
              <a:t>19.12.2025:</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solidFill>
                  <a:srgbClr val="000000"/>
                </a:solidFill>
                <a:latin typeface="Arial"/>
                <a:ea typeface="DejaVu Sans"/>
              </a:rPr>
              <a:t>masi_v17  recovery for this version </a:t>
            </a:r>
            <a:endParaRPr b="0" lang="en-US" sz="1800" spc="-1" strike="noStrike">
              <a:latin typeface="Arial"/>
            </a:endParaRPr>
          </a:p>
        </p:txBody>
      </p:sp>
      <p:pic>
        <p:nvPicPr>
          <p:cNvPr id="172" name="" descr=""/>
          <p:cNvPicPr/>
          <p:nvPr/>
        </p:nvPicPr>
        <p:blipFill>
          <a:blip r:embed="rId1"/>
          <a:stretch/>
        </p:blipFill>
        <p:spPr>
          <a:xfrm>
            <a:off x="3886560" y="1086120"/>
            <a:ext cx="4571640" cy="2571480"/>
          </a:xfrm>
          <a:prstGeom prst="rect">
            <a:avLst/>
          </a:prstGeom>
          <a:ln w="0">
            <a:noFill/>
          </a:ln>
        </p:spPr>
      </p:pic>
      <p:sp>
        <p:nvSpPr>
          <p:cNvPr id="173" name=""/>
          <p:cNvSpPr txBox="1"/>
          <p:nvPr/>
        </p:nvSpPr>
        <p:spPr>
          <a:xfrm>
            <a:off x="235440" y="3886200"/>
            <a:ext cx="3650760" cy="793080"/>
          </a:xfrm>
          <a:prstGeom prst="rect">
            <a:avLst/>
          </a:prstGeom>
          <a:noFill/>
          <a:ln w="0">
            <a:noFill/>
          </a:ln>
        </p:spPr>
        <p:txBody>
          <a:bodyPr lIns="90000" rIns="90000" tIns="45000" bIns="45000" anchor="t">
            <a:noAutofit/>
          </a:bodyPr>
          <a:p>
            <a:r>
              <a:rPr b="0" lang="en-US" sz="1000" spc="-1" strike="noStrike">
                <a:latin typeface="Arial"/>
              </a:rPr>
              <a:t>The target has already soared halfway up, yet its claws still scrape the ground.</a:t>
            </a:r>
            <a:endParaRPr b="0" lang="en-US" sz="1000" spc="-1" strike="noStrike">
              <a:latin typeface="Arial"/>
            </a:endParaRPr>
          </a:p>
          <a:p>
            <a:endParaRPr b="0" lang="en-US" sz="1000" spc="-1" strike="noStrike">
              <a:latin typeface="Arial"/>
            </a:endParaRPr>
          </a:p>
        </p:txBody>
      </p:sp>
      <p:pic>
        <p:nvPicPr>
          <p:cNvPr id="174" name="" descr=""/>
          <p:cNvPicPr/>
          <p:nvPr/>
        </p:nvPicPr>
        <p:blipFill>
          <a:blip r:embed="rId2"/>
          <a:stretch/>
        </p:blipFill>
        <p:spPr>
          <a:xfrm>
            <a:off x="8649000" y="1117440"/>
            <a:ext cx="2552400" cy="2540160"/>
          </a:xfrm>
          <a:prstGeom prst="rect">
            <a:avLst/>
          </a:prstGeom>
          <a:ln w="0">
            <a:noFill/>
          </a:ln>
        </p:spPr>
      </p:pic>
      <p:pic>
        <p:nvPicPr>
          <p:cNvPr id="175" name="" descr=""/>
          <p:cNvPicPr/>
          <p:nvPr/>
        </p:nvPicPr>
        <p:blipFill>
          <a:blip r:embed="rId3"/>
          <a:stretch/>
        </p:blipFill>
        <p:spPr>
          <a:xfrm>
            <a:off x="235440" y="4343400"/>
            <a:ext cx="3886200" cy="20113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
          <p:cNvSpPr/>
          <p:nvPr/>
        </p:nvSpPr>
        <p:spPr>
          <a:xfrm>
            <a:off x="228960" y="0"/>
            <a:ext cx="2742840" cy="685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masi_v18.zip</a:t>
            </a:r>
            <a:endParaRPr b="0" lang="en-US" sz="1800" spc="-1" strike="noStrike">
              <a:latin typeface="Arial"/>
            </a:endParaRPr>
          </a:p>
        </p:txBody>
      </p:sp>
      <p:sp>
        <p:nvSpPr>
          <p:cNvPr id="177" name=""/>
          <p:cNvSpPr/>
          <p:nvPr/>
        </p:nvSpPr>
        <p:spPr>
          <a:xfrm>
            <a:off x="228600" y="228600"/>
            <a:ext cx="151056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masi_v15.zip</a:t>
            </a:r>
            <a:endParaRPr b="0" lang="en-US" sz="1800" spc="-1" strike="noStrike">
              <a:latin typeface="Arial"/>
            </a:endParaRPr>
          </a:p>
        </p:txBody>
      </p:sp>
      <p:sp>
        <p:nvSpPr>
          <p:cNvPr id="178" name=""/>
          <p:cNvSpPr/>
          <p:nvPr/>
        </p:nvSpPr>
        <p:spPr>
          <a:xfrm>
            <a:off x="7315200" y="228600"/>
            <a:ext cx="2854080" cy="934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Modified: When the log is wrapped, it moves upward, but the claw remains firmly gripped on the log entity.</a:t>
            </a:r>
            <a:endParaRPr b="0" lang="en-US" sz="1000" spc="-1" strike="noStrike">
              <a:latin typeface="Arial"/>
            </a:endParaRPr>
          </a:p>
          <a:p>
            <a:pPr>
              <a:lnSpc>
                <a:spcPct val="100000"/>
              </a:lnSpc>
              <a:buNone/>
            </a:pPr>
            <a:endParaRPr b="0" lang="en-US" sz="1000" spc="-1" strike="noStrike">
              <a:latin typeface="Arial"/>
            </a:endParaRPr>
          </a:p>
        </p:txBody>
      </p:sp>
      <p:pic>
        <p:nvPicPr>
          <p:cNvPr id="179" name="" descr=""/>
          <p:cNvPicPr/>
          <p:nvPr/>
        </p:nvPicPr>
        <p:blipFill>
          <a:blip r:embed="rId1"/>
          <a:stretch/>
        </p:blipFill>
        <p:spPr>
          <a:xfrm>
            <a:off x="333720" y="574560"/>
            <a:ext cx="5381280" cy="2785320"/>
          </a:xfrm>
          <a:prstGeom prst="rect">
            <a:avLst/>
          </a:prstGeom>
          <a:ln w="0">
            <a:noFill/>
          </a:ln>
        </p:spPr>
      </p:pic>
      <p:pic>
        <p:nvPicPr>
          <p:cNvPr id="180" name="" descr=""/>
          <p:cNvPicPr/>
          <p:nvPr/>
        </p:nvPicPr>
        <p:blipFill>
          <a:blip r:embed="rId2"/>
          <a:stretch/>
        </p:blipFill>
        <p:spPr>
          <a:xfrm>
            <a:off x="5844240" y="914400"/>
            <a:ext cx="4442760" cy="2293560"/>
          </a:xfrm>
          <a:prstGeom prst="rect">
            <a:avLst/>
          </a:prstGeom>
          <a:ln w="0">
            <a:noFill/>
          </a:ln>
        </p:spPr>
      </p:pic>
      <p:pic>
        <p:nvPicPr>
          <p:cNvPr id="181" name="" descr=""/>
          <p:cNvPicPr/>
          <p:nvPr/>
        </p:nvPicPr>
        <p:blipFill>
          <a:blip r:embed="rId3"/>
          <a:stretch/>
        </p:blipFill>
        <p:spPr>
          <a:xfrm>
            <a:off x="457200" y="3637800"/>
            <a:ext cx="5254560" cy="25344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
          <p:cNvSpPr txBox="1"/>
          <p:nvPr/>
        </p:nvSpPr>
        <p:spPr>
          <a:xfrm>
            <a:off x="396720" y="970200"/>
            <a:ext cx="4632480" cy="858600"/>
          </a:xfrm>
          <a:prstGeom prst="rect">
            <a:avLst/>
          </a:prstGeom>
          <a:noFill/>
          <a:ln w="0">
            <a:noFill/>
          </a:ln>
        </p:spPr>
        <p:txBody>
          <a:bodyPr lIns="90000" rIns="90000" tIns="45000" bIns="45000" anchor="t">
            <a:noAutofit/>
          </a:bodyPr>
          <a:p>
            <a:r>
              <a:rPr b="0" lang="en-US" sz="1800" spc="-1" strike="noStrike">
                <a:latin typeface="Arial"/>
              </a:rPr>
              <a:t>[ActionTerms] ['arm_action', 'gripper_action']</a:t>
            </a:r>
            <a:endParaRPr b="0" lang="en-US" sz="1800" spc="-1" strike="noStrike">
              <a:latin typeface="Arial"/>
            </a:endParaRPr>
          </a:p>
          <a:p>
            <a:r>
              <a:rPr b="0" lang="en-US" sz="1800" spc="-1" strike="noStrike">
                <a:latin typeface="Arial"/>
              </a:rPr>
              <a:t>[ActionDims ] [3, 1]</a:t>
            </a:r>
            <a:endParaRPr b="0" lang="en-US" sz="1800" spc="-1" strike="noStrike">
              <a:latin typeface="Arial"/>
            </a:endParaRPr>
          </a:p>
          <a:p>
            <a:r>
              <a:rPr b="0" lang="en-US" sz="1800" spc="-1" strike="noStrike">
                <a:latin typeface="Arial"/>
              </a:rPr>
              <a:t>[GripSlice ] slice(3, 4, None)</a:t>
            </a:r>
            <a:endParaRPr b="0" lang="en-US" sz="1800" spc="-1" strike="noStrike">
              <a:latin typeface="Arial"/>
            </a:endParaRPr>
          </a:p>
        </p:txBody>
      </p:sp>
      <p:pic>
        <p:nvPicPr>
          <p:cNvPr id="183" name="" descr=""/>
          <p:cNvPicPr/>
          <p:nvPr/>
        </p:nvPicPr>
        <p:blipFill>
          <a:blip r:embed="rId1"/>
          <a:stretch/>
        </p:blipFill>
        <p:spPr>
          <a:xfrm>
            <a:off x="5715000" y="0"/>
            <a:ext cx="6023160" cy="2905200"/>
          </a:xfrm>
          <a:prstGeom prst="rect">
            <a:avLst/>
          </a:prstGeom>
          <a:ln w="0">
            <a:noFill/>
          </a:ln>
        </p:spPr>
      </p:pic>
      <p:sp>
        <p:nvSpPr>
          <p:cNvPr id="184" name=""/>
          <p:cNvSpPr txBox="1"/>
          <p:nvPr/>
        </p:nvSpPr>
        <p:spPr>
          <a:xfrm>
            <a:off x="396720" y="2057400"/>
            <a:ext cx="4632480" cy="1114560"/>
          </a:xfrm>
          <a:prstGeom prst="rect">
            <a:avLst/>
          </a:prstGeom>
          <a:noFill/>
          <a:ln w="0">
            <a:noFill/>
          </a:ln>
        </p:spPr>
        <p:txBody>
          <a:bodyPr lIns="90000" rIns="90000" tIns="45000" bIns="45000" anchor="t">
            <a:noAutofit/>
          </a:bodyPr>
          <a:p>
            <a:r>
              <a:rPr b="0" lang="en-US" sz="1800" spc="-1" strike="noStrike">
                <a:latin typeface="Arial"/>
              </a:rPr>
              <a:t>[ActionTerms] ['arm_action', 'gripper_action']</a:t>
            </a:r>
            <a:endParaRPr b="0" lang="en-US" sz="1800" spc="-1" strike="noStrike">
              <a:latin typeface="Arial"/>
            </a:endParaRPr>
          </a:p>
          <a:p>
            <a:r>
              <a:rPr b="0" lang="en-US" sz="1800" spc="-1" strike="noStrike">
                <a:latin typeface="Arial"/>
              </a:rPr>
              <a:t>[ActionDims ] [3, 1]</a:t>
            </a:r>
            <a:endParaRPr b="0" lang="en-US" sz="1800" spc="-1" strike="noStrike">
              <a:latin typeface="Arial"/>
            </a:endParaRPr>
          </a:p>
          <a:p>
            <a:r>
              <a:rPr b="0" lang="en-US" sz="1800" spc="-1" strike="noStrike">
                <a:latin typeface="Arial"/>
              </a:rPr>
              <a:t>[GripSlice ] slice(3, 4, None)</a:t>
            </a:r>
            <a:endParaRPr b="0" lang="en-US" sz="1800" spc="-1" strike="noStrike">
              <a:latin typeface="Arial"/>
            </a:endParaRPr>
          </a:p>
          <a:p>
            <a:r>
              <a:rPr b="0" lang="en-US" sz="1800" spc="-1" strike="noStrike">
                <a:latin typeface="Arial"/>
              </a:rPr>
              <a:t>[DBG] claw_joint_ids = [5, 6]</a:t>
            </a:r>
            <a:endParaRPr b="0" lang="en-US" sz="1800" spc="-1" strike="noStrike">
              <a:latin typeface="Arial"/>
            </a:endParaRPr>
          </a:p>
        </p:txBody>
      </p:sp>
      <p:sp>
        <p:nvSpPr>
          <p:cNvPr id="185" name=""/>
          <p:cNvSpPr txBox="1"/>
          <p:nvPr/>
        </p:nvSpPr>
        <p:spPr>
          <a:xfrm>
            <a:off x="372600" y="3832560"/>
            <a:ext cx="8085600" cy="1882440"/>
          </a:xfrm>
          <a:prstGeom prst="rect">
            <a:avLst/>
          </a:prstGeom>
          <a:noFill/>
          <a:ln w="0">
            <a:noFill/>
          </a:ln>
        </p:spPr>
        <p:txBody>
          <a:bodyPr lIns="90000" rIns="90000" tIns="45000" bIns="45000" anchor="t">
            <a:noAutofit/>
          </a:bodyPr>
          <a:p>
            <a:r>
              <a:rPr b="0" lang="en-US" sz="1800" spc="-1" strike="noStrike">
                <a:latin typeface="Arial"/>
              </a:rPr>
              <a:t>[ActionTerms] ['arm_action', 'gripper_action']</a:t>
            </a:r>
            <a:endParaRPr b="0" lang="en-US" sz="1800" spc="-1" strike="noStrike">
              <a:latin typeface="Arial"/>
            </a:endParaRPr>
          </a:p>
          <a:p>
            <a:r>
              <a:rPr b="0" lang="en-US" sz="1800" spc="-1" strike="noStrike">
                <a:latin typeface="Arial"/>
              </a:rPr>
              <a:t>[ActionDims ] [3, 1]</a:t>
            </a:r>
            <a:endParaRPr b="0" lang="en-US" sz="1800" spc="-1" strike="noStrike">
              <a:latin typeface="Arial"/>
            </a:endParaRPr>
          </a:p>
          <a:p>
            <a:r>
              <a:rPr b="0" lang="en-US" sz="1800" spc="-1" strike="noStrike">
                <a:latin typeface="Arial"/>
              </a:rPr>
              <a:t>[GripSlice ] slice(3, 4, None)</a:t>
            </a:r>
            <a:endParaRPr b="0" lang="en-US" sz="1800" spc="-1" strike="noStrike">
              <a:latin typeface="Arial"/>
            </a:endParaRPr>
          </a:p>
          <a:p>
            <a:r>
              <a:rPr b="0" lang="en-US" sz="1800" spc="-1" strike="noStrike">
                <a:latin typeface="Arial"/>
              </a:rPr>
              <a:t>[DBG] claw_joint_ids = [5, 6]</a:t>
            </a:r>
            <a:endParaRPr b="0" lang="en-US" sz="1800" spc="-1" strike="noStrike">
              <a:latin typeface="Arial"/>
            </a:endParaRPr>
          </a:p>
          <a:p>
            <a:r>
              <a:rPr b="0" lang="en-US" sz="1800" spc="-1" strike="noStrike">
                <a:latin typeface="Arial"/>
              </a:rPr>
              <a:t>[DBG] claw joint_pos       = [0.058184847235679626, -0.05750758945941925]</a:t>
            </a:r>
            <a:endParaRPr b="0" lang="en-US" sz="1800" spc="-1" strike="noStrike">
              <a:latin typeface="Arial"/>
            </a:endParaRPr>
          </a:p>
          <a:p>
            <a:r>
              <a:rPr b="0" lang="en-US" sz="1800" spc="-1" strike="noStrike">
                <a:latin typeface="Arial"/>
              </a:rPr>
              <a:t>[DBG] claw joint_pos_target= [0.800000011920929, -0.800000011920929]</a:t>
            </a:r>
            <a:endParaRPr b="0" lang="en-US" sz="1800" spc="-1" strike="noStrike">
              <a:latin typeface="Arial"/>
            </a:endParaRPr>
          </a:p>
          <a:p>
            <a:r>
              <a:rPr b="0" lang="en-US" sz="1800" spc="-1" strike="noStrike">
                <a:latin typeface="Arial"/>
              </a:rPr>
              <a:t>[DBG] phase(eid) = 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
          <p:cNvSpPr txBox="1"/>
          <p:nvPr/>
        </p:nvSpPr>
        <p:spPr>
          <a:xfrm>
            <a:off x="648360" y="796320"/>
            <a:ext cx="1409040" cy="858240"/>
          </a:xfrm>
          <a:prstGeom prst="rect">
            <a:avLst/>
          </a:prstGeom>
          <a:noFill/>
          <a:ln w="0">
            <a:noFill/>
          </a:ln>
        </p:spPr>
        <p:txBody>
          <a:bodyPr lIns="90000" rIns="90000" tIns="45000" bIns="45000" anchor="t">
            <a:noAutofit/>
          </a:bodyPr>
          <a:p>
            <a:r>
              <a:rPr b="0" lang="en-US" sz="1800" spc="-1" strike="noStrike">
                <a:latin typeface="Arial"/>
              </a:rPr>
              <a:t>masi_v18_1  just stable than before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Box 6"/>
          <p:cNvSpPr/>
          <p:nvPr/>
        </p:nvSpPr>
        <p:spPr>
          <a:xfrm>
            <a:off x="528480" y="641880"/>
            <a:ext cx="7872120" cy="146124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base</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test_bench</a:t>
            </a:r>
            <a:r>
              <a:rPr b="0" lang="zh-CN" sz="1400" spc="-1" strike="noStrike">
                <a:solidFill>
                  <a:srgbClr val="000000"/>
                </a:solidFill>
                <a:latin typeface="等线"/>
                <a:ea typeface="DejaVu Sans"/>
              </a:rPr>
              <a:t>（或者 </a:t>
            </a:r>
            <a:r>
              <a:rPr b="0" lang="en-US" sz="1800" spc="-1" strike="noStrike">
                <a:solidFill>
                  <a:srgbClr val="000000"/>
                </a:solidFill>
                <a:latin typeface="Arial Unicode MS"/>
                <a:ea typeface="DejaVu Sans"/>
              </a:rPr>
              <a:t>test_bench + mountboom</a:t>
            </a:r>
            <a:r>
              <a:rPr b="0" lang="en-US" sz="1400" spc="-1" strike="noStrike">
                <a:solidFill>
                  <a:srgbClr val="000000"/>
                </a:solidFill>
                <a:latin typeface="等线"/>
                <a:ea typeface="DejaVu Sans"/>
              </a:rPr>
              <a:t> </a:t>
            </a:r>
            <a:r>
              <a:rPr b="0" lang="zh-CN" sz="1400" spc="-1" strike="noStrike">
                <a:solidFill>
                  <a:srgbClr val="000000"/>
                </a:solidFill>
                <a:latin typeface="等线"/>
                <a:ea typeface="DejaVu Sans"/>
              </a:rPr>
              <a:t>这一块底座）</a:t>
            </a:r>
            <a:endParaRPr b="0" lang="en-US" sz="1400" spc="-1" strike="noStrike">
              <a:latin typeface="Arial"/>
            </a:endParaRPr>
          </a:p>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boom</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liftboom</a:t>
            </a:r>
            <a:r>
              <a:rPr b="0" lang="zh-CN" sz="1400" spc="-1" strike="noStrike">
                <a:solidFill>
                  <a:srgbClr val="000000"/>
                </a:solidFill>
                <a:latin typeface="等线"/>
                <a:ea typeface="DejaVu Sans"/>
              </a:rPr>
              <a:t>（第一节大臂，负责 </a:t>
            </a:r>
            <a:r>
              <a:rPr b="0" lang="en-US" sz="1400" spc="-1" strike="noStrike">
                <a:solidFill>
                  <a:srgbClr val="000000"/>
                </a:solidFill>
                <a:latin typeface="等线"/>
                <a:ea typeface="DejaVu Sans"/>
              </a:rPr>
              <a:t>lift</a:t>
            </a:r>
            <a:r>
              <a:rPr b="0" lang="zh-CN" sz="1400" spc="-1" strike="noStrike">
                <a:solidFill>
                  <a:srgbClr val="000000"/>
                </a:solidFill>
                <a:latin typeface="等线"/>
                <a:ea typeface="DejaVu Sans"/>
              </a:rPr>
              <a:t>）</a:t>
            </a:r>
            <a:endParaRPr b="0" lang="en-US" sz="1400" spc="-1" strike="noStrike">
              <a:latin typeface="Arial"/>
            </a:endParaRPr>
          </a:p>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arm</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tiltboom</a:t>
            </a:r>
            <a:r>
              <a:rPr b="0" lang="zh-CN" sz="1400" spc="-1" strike="noStrike">
                <a:solidFill>
                  <a:srgbClr val="000000"/>
                </a:solidFill>
                <a:latin typeface="等线"/>
                <a:ea typeface="DejaVu Sans"/>
              </a:rPr>
              <a:t>（第二节小臂，负责 </a:t>
            </a:r>
            <a:r>
              <a:rPr b="0" lang="en-US" sz="1400" spc="-1" strike="noStrike">
                <a:solidFill>
                  <a:srgbClr val="000000"/>
                </a:solidFill>
                <a:latin typeface="等线"/>
                <a:ea typeface="DejaVu Sans"/>
              </a:rPr>
              <a:t>tilt</a:t>
            </a:r>
            <a:r>
              <a:rPr b="0" lang="zh-CN" sz="1400" spc="-1" strike="noStrike">
                <a:solidFill>
                  <a:srgbClr val="000000"/>
                </a:solidFill>
                <a:latin typeface="等线"/>
                <a:ea typeface="DejaVu Sans"/>
              </a:rPr>
              <a:t>）</a:t>
            </a:r>
            <a:endParaRPr b="0" lang="en-US" sz="1400" spc="-1" strike="noStrike">
              <a:latin typeface="Arial"/>
            </a:endParaRPr>
          </a:p>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bucket</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scoop</a:t>
            </a:r>
            <a:r>
              <a:rPr b="0" lang="zh-CN" sz="1400" spc="-1" strike="noStrike">
                <a:solidFill>
                  <a:srgbClr val="000000"/>
                </a:solidFill>
                <a:latin typeface="等线"/>
                <a:ea typeface="DejaVu Sans"/>
              </a:rPr>
              <a:t>（铲斗）</a:t>
            </a:r>
            <a:endParaRPr b="0" lang="en-US" sz="1400" spc="-1" strike="noStrike">
              <a:latin typeface="Arial"/>
            </a:endParaRPr>
          </a:p>
          <a:p>
            <a:pPr marL="216000" indent="-216000">
              <a:lnSpc>
                <a:spcPct val="100000"/>
              </a:lnSpc>
              <a:buClr>
                <a:srgbClr val="000000"/>
              </a:buClr>
              <a:buFont typeface="Symbol"/>
              <a:buChar char=""/>
            </a:pPr>
            <a:r>
              <a:rPr b="0" lang="en-US" sz="1800" spc="-1" strike="noStrike">
                <a:solidFill>
                  <a:srgbClr val="000000"/>
                </a:solidFill>
                <a:latin typeface="Arial Unicode MS"/>
                <a:ea typeface="DejaVu Sans"/>
              </a:rPr>
              <a:t>tip</a:t>
            </a:r>
            <a:r>
              <a:rPr b="0" lang="en-US" sz="1400" spc="-1" strike="noStrike">
                <a:solidFill>
                  <a:srgbClr val="000000"/>
                </a:solidFill>
                <a:latin typeface="等线"/>
                <a:ea typeface="DejaVu Sans"/>
              </a:rPr>
              <a:t> ≈ </a:t>
            </a:r>
            <a:r>
              <a:rPr b="0" lang="en-US" sz="1800" spc="-1" strike="noStrike">
                <a:solidFill>
                  <a:srgbClr val="000000"/>
                </a:solidFill>
                <a:latin typeface="Arial Unicode MS"/>
                <a:ea typeface="DejaVu Sans"/>
              </a:rPr>
              <a:t>end_point</a:t>
            </a:r>
            <a:r>
              <a:rPr b="0" lang="zh-CN" sz="1400" spc="-1" strike="noStrike">
                <a:solidFill>
                  <a:srgbClr val="000000"/>
                </a:solidFill>
                <a:latin typeface="等线"/>
                <a:ea typeface="DejaVu Sans"/>
              </a:rPr>
              <a:t>（末端点）</a:t>
            </a:r>
            <a:endParaRPr b="0" lang="en-US" sz="1400" spc="-1" strike="noStrike">
              <a:latin typeface="Arial"/>
            </a:endParaRPr>
          </a:p>
        </p:txBody>
      </p:sp>
      <p:sp>
        <p:nvSpPr>
          <p:cNvPr id="188" name="TextBox 9"/>
          <p:cNvSpPr/>
          <p:nvPr/>
        </p:nvSpPr>
        <p:spPr>
          <a:xfrm>
            <a:off x="609480" y="2452680"/>
            <a:ext cx="902016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等线"/>
                <a:ea typeface="DejaVu Sans"/>
              </a:rPr>
              <a:t>test_bench ──fix_to_scene──&gt; mountboom</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  └─</a:t>
            </a:r>
            <a:r>
              <a:rPr b="0" lang="en-US" sz="1800" spc="-1" strike="noStrike">
                <a:solidFill>
                  <a:srgbClr val="000000"/>
                </a:solidFill>
                <a:latin typeface="等线"/>
                <a:ea typeface="DejaVu Sans"/>
              </a:rPr>
              <a:t>(revolute_lift)──&gt; liftboom        ← </a:t>
            </a:r>
            <a:r>
              <a:rPr b="0" lang="zh-CN" sz="1800" spc="-1" strike="noStrike">
                <a:solidFill>
                  <a:srgbClr val="000000"/>
                </a:solidFill>
                <a:latin typeface="等线"/>
                <a:ea typeface="DejaVu Sans"/>
              </a:rPr>
              <a:t>对应原来的 </a:t>
            </a:r>
            <a:r>
              <a:rPr b="0" lang="en-US" sz="1800" spc="-1" strike="noStrike">
                <a:solidFill>
                  <a:srgbClr val="000000"/>
                </a:solidFill>
                <a:latin typeface="等线"/>
                <a:ea typeface="DejaVu Sans"/>
              </a:rPr>
              <a:t>boom </a:t>
            </a:r>
            <a:r>
              <a:rPr b="0" lang="zh-CN" sz="1800" spc="-1" strike="noStrike">
                <a:solidFill>
                  <a:srgbClr val="000000"/>
                </a:solidFill>
                <a:latin typeface="等线"/>
                <a:ea typeface="DejaVu Sans"/>
              </a:rPr>
              <a:t>关节（</a:t>
            </a:r>
            <a:r>
              <a:rPr b="0" lang="en-US" sz="1800" spc="-1" strike="noStrike">
                <a:solidFill>
                  <a:srgbClr val="000000"/>
                </a:solidFill>
                <a:latin typeface="等线"/>
                <a:ea typeface="DejaVu Sans"/>
              </a:rPr>
              <a:t>jointBoom</a:t>
            </a:r>
            <a:r>
              <a:rPr b="0" lang="zh-CN" sz="1800" spc="-1" strike="noStrike">
                <a:solidFill>
                  <a:srgbClr val="000000"/>
                </a:solidFill>
                <a:latin typeface="等线"/>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        └─</a:t>
            </a:r>
            <a:r>
              <a:rPr b="0" lang="en-US" sz="1800" spc="-1" strike="noStrike">
                <a:solidFill>
                  <a:srgbClr val="000000"/>
                </a:solidFill>
                <a:latin typeface="等线"/>
                <a:ea typeface="DejaVu Sans"/>
              </a:rPr>
              <a:t>(revolute_tilt)──&gt; tiltboom  ← </a:t>
            </a:r>
            <a:r>
              <a:rPr b="0" lang="zh-CN" sz="1800" spc="-1" strike="noStrike">
                <a:solidFill>
                  <a:srgbClr val="000000"/>
                </a:solidFill>
                <a:latin typeface="等线"/>
                <a:ea typeface="DejaVu Sans"/>
              </a:rPr>
              <a:t>对应原来的 </a:t>
            </a:r>
            <a:r>
              <a:rPr b="0" lang="en-US" sz="1800" spc="-1" strike="noStrike">
                <a:solidFill>
                  <a:srgbClr val="000000"/>
                </a:solidFill>
                <a:latin typeface="等线"/>
                <a:ea typeface="DejaVu Sans"/>
              </a:rPr>
              <a:t>arm </a:t>
            </a:r>
            <a:r>
              <a:rPr b="0" lang="zh-CN" sz="1800" spc="-1" strike="noStrike">
                <a:solidFill>
                  <a:srgbClr val="000000"/>
                </a:solidFill>
                <a:latin typeface="等线"/>
                <a:ea typeface="DejaVu Sans"/>
              </a:rPr>
              <a:t>关节（</a:t>
            </a:r>
            <a:r>
              <a:rPr b="0" lang="en-US" sz="1800" spc="-1" strike="noStrike">
                <a:solidFill>
                  <a:srgbClr val="000000"/>
                </a:solidFill>
                <a:latin typeface="等线"/>
                <a:ea typeface="DejaVu Sans"/>
              </a:rPr>
              <a:t>jointArm</a:t>
            </a:r>
            <a:r>
              <a:rPr b="0" lang="zh-CN" sz="1800" spc="-1" strike="noStrike">
                <a:solidFill>
                  <a:srgbClr val="000000"/>
                </a:solidFill>
                <a:latin typeface="等线"/>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              └─</a:t>
            </a:r>
            <a:r>
              <a:rPr b="0" lang="en-US" sz="1800" spc="-1" strike="noStrike">
                <a:solidFill>
                  <a:srgbClr val="000000"/>
                </a:solidFill>
                <a:latin typeface="等线"/>
                <a:ea typeface="DejaVu Sans"/>
              </a:rPr>
              <a:t>(revolute_scoop)──&gt; scoop  ← </a:t>
            </a:r>
            <a:r>
              <a:rPr b="0" lang="zh-CN" sz="1800" spc="-1" strike="noStrike">
                <a:solidFill>
                  <a:srgbClr val="000000"/>
                </a:solidFill>
                <a:latin typeface="等线"/>
                <a:ea typeface="DejaVu Sans"/>
              </a:rPr>
              <a:t>对应原来的 </a:t>
            </a:r>
            <a:r>
              <a:rPr b="0" lang="en-US" sz="1800" spc="-1" strike="noStrike">
                <a:solidFill>
                  <a:srgbClr val="000000"/>
                </a:solidFill>
                <a:latin typeface="等线"/>
                <a:ea typeface="DejaVu Sans"/>
              </a:rPr>
              <a:t>bucket </a:t>
            </a:r>
            <a:r>
              <a:rPr b="0" lang="zh-CN" sz="1800" spc="-1" strike="noStrike">
                <a:solidFill>
                  <a:srgbClr val="000000"/>
                </a:solidFill>
                <a:latin typeface="等线"/>
                <a:ea typeface="DejaVu Sans"/>
              </a:rPr>
              <a:t>关节（</a:t>
            </a:r>
            <a:r>
              <a:rPr b="0" lang="en-US" sz="1800" spc="-1" strike="noStrike">
                <a:solidFill>
                  <a:srgbClr val="000000"/>
                </a:solidFill>
                <a:latin typeface="等线"/>
                <a:ea typeface="DejaVu Sans"/>
              </a:rPr>
              <a:t>jointBucket</a:t>
            </a:r>
            <a:r>
              <a:rPr b="0" lang="zh-CN" sz="1800" spc="-1" strike="noStrike">
                <a:solidFill>
                  <a:srgbClr val="000000"/>
                </a:solidFill>
                <a:latin typeface="等线"/>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                    └─</a:t>
            </a:r>
            <a:r>
              <a:rPr b="0" lang="en-US" sz="1800" spc="-1" strike="noStrike">
                <a:solidFill>
                  <a:srgbClr val="000000"/>
                </a:solidFill>
                <a:latin typeface="等线"/>
                <a:ea typeface="DejaVu Sans"/>
              </a:rPr>
              <a:t>FixedJoint──&gt; end_point  ← </a:t>
            </a:r>
            <a:r>
              <a:rPr b="0" lang="zh-CN" sz="1800" spc="-1" strike="noStrike">
                <a:solidFill>
                  <a:srgbClr val="000000"/>
                </a:solidFill>
                <a:latin typeface="等线"/>
                <a:ea typeface="DejaVu Sans"/>
              </a:rPr>
              <a:t>对应原来的 </a:t>
            </a:r>
            <a:r>
              <a:rPr b="0" lang="en-US" sz="1800" spc="-1" strike="noStrike">
                <a:solidFill>
                  <a:srgbClr val="000000"/>
                </a:solidFill>
                <a:latin typeface="等线"/>
                <a:ea typeface="DejaVu Sans"/>
              </a:rPr>
              <a:t>tip</a:t>
            </a:r>
            <a:endParaRPr b="0" lang="en-US" sz="1800" spc="-1" strike="noStrike">
              <a:latin typeface="Arial"/>
            </a:endParaRPr>
          </a:p>
        </p:txBody>
      </p:sp>
      <p:sp>
        <p:nvSpPr>
          <p:cNvPr id="189" name="TextBox 11"/>
          <p:cNvSpPr/>
          <p:nvPr/>
        </p:nvSpPr>
        <p:spPr>
          <a:xfrm>
            <a:off x="914040" y="4450680"/>
            <a:ext cx="986364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等线"/>
                <a:ea typeface="DejaVu Sans"/>
              </a:rPr>
              <a:t>&lt;joint name="revolute_tilt" origin="0.20564 0 0.420085" parent="liftboom" child="tiltboom"/&gt;</a:t>
            </a:r>
            <a:endParaRPr b="0" lang="en-US" sz="1800" spc="-1" strike="noStrike">
              <a:latin typeface="Arial"/>
            </a:endParaRPr>
          </a:p>
          <a:p>
            <a:pPr>
              <a:lnSpc>
                <a:spcPct val="100000"/>
              </a:lnSpc>
              <a:buNone/>
            </a:pPr>
            <a:r>
              <a:rPr b="0" lang="en-US" sz="1800" spc="-1" strike="noStrike">
                <a:solidFill>
                  <a:srgbClr val="000000"/>
                </a:solidFill>
                <a:latin typeface="等线"/>
                <a:ea typeface="DejaVu Sans"/>
              </a:rPr>
              <a:t>&lt;joint name="revolute_scoop" origin="0.25 0 0" parent="tiltboom" child="scoop"/&gt;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Rectangle 7"/>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1" name="Right Triangle 9"/>
          <p:cNvSpPr/>
          <p:nvPr/>
        </p:nvSpPr>
        <p:spPr>
          <a:xfrm flipH="1">
            <a:off x="8574480" y="3335760"/>
            <a:ext cx="3290040" cy="31986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92" name="Rectangle 11"/>
          <p:cNvSpPr/>
          <p:nvPr/>
        </p:nvSpPr>
        <p:spPr>
          <a:xfrm>
            <a:off x="641880" y="623160"/>
            <a:ext cx="10903320" cy="5605920"/>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p:style>
      </p:sp>
      <p:sp>
        <p:nvSpPr>
          <p:cNvPr id="193" name="PlaceHolder 1"/>
          <p:cNvSpPr>
            <a:spLocks noGrp="1"/>
          </p:cNvSpPr>
          <p:nvPr>
            <p:ph type="title"/>
          </p:nvPr>
        </p:nvSpPr>
        <p:spPr>
          <a:xfrm>
            <a:off x="1075680" y="1188720"/>
            <a:ext cx="2986560" cy="4478760"/>
          </a:xfrm>
          <a:prstGeom prst="rect">
            <a:avLst/>
          </a:prstGeom>
          <a:noFill/>
          <a:ln w="0">
            <a:noFill/>
          </a:ln>
        </p:spPr>
        <p:txBody>
          <a:bodyPr lIns="0" rIns="0" tIns="0" bIns="0" anchor="ctr">
            <a:normAutofit/>
          </a:bodyPr>
          <a:p>
            <a:pPr algn="r">
              <a:lnSpc>
                <a:spcPct val="90000"/>
              </a:lnSpc>
              <a:buNone/>
            </a:pPr>
            <a:r>
              <a:rPr b="1" lang="en-US" sz="6600" spc="-1" strike="noStrike">
                <a:solidFill>
                  <a:srgbClr val="000000"/>
                </a:solidFill>
                <a:latin typeface="等线 Light"/>
              </a:rPr>
              <a:t>outline</a:t>
            </a:r>
            <a:endParaRPr b="0" lang="en-US" sz="6600" spc="-1" strike="noStrike">
              <a:latin typeface="Arial"/>
            </a:endParaRPr>
          </a:p>
        </p:txBody>
      </p:sp>
      <p:sp>
        <p:nvSpPr>
          <p:cNvPr id="194" name="Straight Connector 13"/>
          <p:cNvSpPr/>
          <p:nvPr/>
        </p:nvSpPr>
        <p:spPr>
          <a:xfrm>
            <a:off x="4654080" y="1852560"/>
            <a:ext cx="360" cy="3236760"/>
          </a:xfrm>
          <a:prstGeom prst="line">
            <a:avLst/>
          </a:prstGeom>
          <a:ln cap="sq" w="19050">
            <a:solidFill>
              <a:srgbClr val="404040"/>
            </a:solidFill>
          </a:ln>
        </p:spPr>
        <p:style>
          <a:lnRef idx="1">
            <a:schemeClr val="accent1"/>
          </a:lnRef>
          <a:fillRef idx="0">
            <a:schemeClr val="accent1"/>
          </a:fillRef>
          <a:effectRef idx="0">
            <a:schemeClr val="accent1"/>
          </a:effectRef>
          <a:fontRef idx="minor"/>
        </p:style>
      </p:sp>
      <p:sp>
        <p:nvSpPr>
          <p:cNvPr id="195" name="PlaceHolder 2"/>
          <p:cNvSpPr>
            <a:spLocks noGrp="1"/>
          </p:cNvSpPr>
          <p:nvPr>
            <p:ph type="subTitle"/>
          </p:nvPr>
        </p:nvSpPr>
        <p:spPr>
          <a:xfrm>
            <a:off x="5255280" y="1648800"/>
            <a:ext cx="4700880" cy="3558600"/>
          </a:xfrm>
          <a:prstGeom prst="rect">
            <a:avLst/>
          </a:prstGeom>
          <a:noFill/>
          <a:ln w="0">
            <a:noFill/>
          </a:ln>
        </p:spPr>
        <p:txBody>
          <a:bodyPr lIns="0" rIns="0" tIns="0" bIns="0" anchor="ctr">
            <a:normAutofit/>
          </a:bodyPr>
          <a:p>
            <a:pPr marL="216000" indent="-228600">
              <a:lnSpc>
                <a:spcPct val="90000"/>
              </a:lnSpc>
              <a:spcBef>
                <a:spcPts val="1001"/>
              </a:spcBef>
              <a:buClr>
                <a:srgbClr val="000000"/>
              </a:buClr>
              <a:buFont typeface="Arial"/>
              <a:buChar char="•"/>
            </a:pPr>
            <a:r>
              <a:rPr b="0" lang="en-US" sz="2400" spc="-1" strike="noStrike">
                <a:solidFill>
                  <a:srgbClr val="000000"/>
                </a:solidFill>
                <a:latin typeface="等线"/>
              </a:rPr>
              <a:t>Topic</a:t>
            </a:r>
            <a:endParaRPr b="0" lang="en-US" sz="2400" spc="-1" strike="noStrike">
              <a:latin typeface="Arial"/>
            </a:endParaRPr>
          </a:p>
          <a:p>
            <a:pPr marL="216000" indent="-228600">
              <a:lnSpc>
                <a:spcPct val="90000"/>
              </a:lnSpc>
              <a:spcBef>
                <a:spcPts val="1001"/>
              </a:spcBef>
              <a:buClr>
                <a:srgbClr val="000000"/>
              </a:buClr>
              <a:buFont typeface="Arial"/>
              <a:buChar char="•"/>
            </a:pPr>
            <a:r>
              <a:rPr b="0" lang="en-US" sz="2400" spc="-1" strike="noStrike">
                <a:solidFill>
                  <a:srgbClr val="000000"/>
                </a:solidFill>
                <a:latin typeface="等线"/>
              </a:rPr>
              <a:t>Goals</a:t>
            </a:r>
            <a:endParaRPr b="0" lang="en-US" sz="2400" spc="-1" strike="noStrike">
              <a:latin typeface="Arial"/>
            </a:endParaRPr>
          </a:p>
          <a:p>
            <a:pPr marL="216000" indent="-228600">
              <a:lnSpc>
                <a:spcPct val="90000"/>
              </a:lnSpc>
              <a:spcBef>
                <a:spcPts val="1001"/>
              </a:spcBef>
              <a:buClr>
                <a:srgbClr val="000000"/>
              </a:buClr>
              <a:buFont typeface="Arial"/>
              <a:buChar char="•"/>
            </a:pPr>
            <a:r>
              <a:rPr b="0" lang="en-US" sz="2400" spc="-1" strike="noStrike">
                <a:solidFill>
                  <a:srgbClr val="000000"/>
                </a:solidFill>
                <a:latin typeface="等线"/>
              </a:rPr>
              <a:t>Plans</a:t>
            </a:r>
            <a:endParaRPr b="0" lang="en-US" sz="2400" spc="-1" strike="noStrike">
              <a:latin typeface="Arial"/>
            </a:endParaRPr>
          </a:p>
          <a:p>
            <a:pPr marL="216000" indent="-228600">
              <a:lnSpc>
                <a:spcPct val="90000"/>
              </a:lnSpc>
              <a:spcBef>
                <a:spcPts val="1001"/>
              </a:spcBef>
              <a:buClr>
                <a:srgbClr val="000000"/>
              </a:buClr>
              <a:buFont typeface="Arial"/>
              <a:buChar char="•"/>
            </a:pPr>
            <a:r>
              <a:rPr b="0" lang="en-US" sz="2400" spc="-1" strike="noStrike">
                <a:solidFill>
                  <a:srgbClr val="000000"/>
                </a:solidFill>
                <a:latin typeface="等线"/>
              </a:rPr>
              <a:t>Study resource/ code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3727440" y="594720"/>
            <a:ext cx="4605120" cy="988560"/>
          </a:xfrm>
          <a:prstGeom prst="rect">
            <a:avLst/>
          </a:prstGeom>
          <a:noFill/>
          <a:ln w="0">
            <a:noFill/>
          </a:ln>
        </p:spPr>
        <p:txBody>
          <a:bodyPr lIns="0" rIns="0" tIns="0" bIns="0" anchor="b">
            <a:noAutofit/>
          </a:bodyPr>
          <a:p>
            <a:pPr algn="ctr">
              <a:lnSpc>
                <a:spcPct val="90000"/>
              </a:lnSpc>
              <a:buNone/>
            </a:pPr>
            <a:r>
              <a:rPr b="1" lang="en-US" sz="6000" spc="-1" strike="noStrike">
                <a:solidFill>
                  <a:srgbClr val="000000"/>
                </a:solidFill>
                <a:latin typeface="等线 Light"/>
              </a:rPr>
              <a:t>Thesis  topic </a:t>
            </a:r>
            <a:endParaRPr b="0" lang="en-US" sz="6000" spc="-1" strike="noStrike">
              <a:latin typeface="Arial"/>
            </a:endParaRPr>
          </a:p>
        </p:txBody>
      </p:sp>
      <p:sp>
        <p:nvSpPr>
          <p:cNvPr id="197" name="PlaceHolder 2"/>
          <p:cNvSpPr>
            <a:spLocks noGrp="1"/>
          </p:cNvSpPr>
          <p:nvPr>
            <p:ph type="subTitle"/>
          </p:nvPr>
        </p:nvSpPr>
        <p:spPr>
          <a:xfrm>
            <a:off x="1523880" y="2371320"/>
            <a:ext cx="9011520" cy="1423800"/>
          </a:xfrm>
          <a:prstGeom prst="rect">
            <a:avLst/>
          </a:prstGeom>
          <a:noFill/>
          <a:ln w="0">
            <a:noFill/>
          </a:ln>
        </p:spPr>
        <p:txBody>
          <a:bodyPr lIns="0" rIns="0" tIns="0" bIns="0" anchor="t">
            <a:noAutofit/>
          </a:bodyPr>
          <a:p>
            <a:pPr>
              <a:lnSpc>
                <a:spcPct val="90000"/>
              </a:lnSpc>
              <a:spcBef>
                <a:spcPts val="1001"/>
              </a:spcBef>
              <a:buNone/>
              <a:tabLst>
                <a:tab algn="l" pos="0"/>
              </a:tabLst>
            </a:pPr>
            <a:r>
              <a:rPr b="0" lang="en-US" sz="2400" spc="-1" strike="noStrike">
                <a:solidFill>
                  <a:srgbClr val="000000"/>
                </a:solidFill>
                <a:latin typeface="等线"/>
              </a:rPr>
              <a:t>Simulation-based development for a nonlinear  excavator system</a:t>
            </a:r>
            <a:endParaRPr b="0" lang="en-US" sz="2400" spc="-1" strike="noStrike">
              <a:latin typeface="Arial"/>
            </a:endParaRPr>
          </a:p>
          <a:p>
            <a:pPr>
              <a:lnSpc>
                <a:spcPct val="90000"/>
              </a:lnSpc>
              <a:spcBef>
                <a:spcPts val="1001"/>
              </a:spcBef>
              <a:buNone/>
              <a:tabLst>
                <a:tab algn="l" pos="0"/>
              </a:tabLst>
            </a:pPr>
            <a:r>
              <a:rPr b="0" lang="en-US" sz="2400" spc="-1" strike="noStrike">
                <a:solidFill>
                  <a:srgbClr val="000000"/>
                </a:solidFill>
                <a:latin typeface="等线"/>
              </a:rPr>
              <a:t>(with emphasis on practical </a:t>
            </a:r>
            <a:r>
              <a:rPr b="1" lang="en-US" sz="2400" spc="-1" strike="noStrike">
                <a:solidFill>
                  <a:srgbClr val="000000"/>
                </a:solidFill>
                <a:latin typeface="等线"/>
              </a:rPr>
              <a:t>feasibility</a:t>
            </a:r>
            <a:r>
              <a:rPr b="0" lang="en-US" sz="2400" spc="-1" strike="noStrike">
                <a:solidFill>
                  <a:srgbClr val="000000"/>
                </a:solidFill>
                <a:latin typeface="等线"/>
              </a:rPr>
              <a:t> and flexible model choice)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1523880" y="219960"/>
            <a:ext cx="9142200" cy="1429200"/>
          </a:xfrm>
          <a:prstGeom prst="rect">
            <a:avLst/>
          </a:prstGeom>
          <a:noFill/>
          <a:ln w="0">
            <a:noFill/>
          </a:ln>
        </p:spPr>
        <p:txBody>
          <a:bodyPr lIns="0" rIns="0" tIns="0" bIns="0" anchor="b">
            <a:noAutofit/>
          </a:bodyPr>
          <a:p>
            <a:pPr algn="ctr">
              <a:lnSpc>
                <a:spcPct val="90000"/>
              </a:lnSpc>
              <a:buNone/>
            </a:pPr>
            <a:r>
              <a:rPr b="1" lang="en-US" sz="6000" spc="-1" strike="noStrike">
                <a:solidFill>
                  <a:srgbClr val="000000"/>
                </a:solidFill>
                <a:latin typeface="等线 Light"/>
              </a:rPr>
              <a:t>Research Goals</a:t>
            </a:r>
            <a:br>
              <a:rPr sz="6000"/>
            </a:br>
            <a:endParaRPr b="0" lang="en-US" sz="6000" spc="-1" strike="noStrike">
              <a:latin typeface="Arial"/>
            </a:endParaRPr>
          </a:p>
        </p:txBody>
      </p:sp>
      <p:sp>
        <p:nvSpPr>
          <p:cNvPr id="199" name="PlaceHolder 2"/>
          <p:cNvSpPr>
            <a:spLocks noGrp="1"/>
          </p:cNvSpPr>
          <p:nvPr>
            <p:ph type="subTitle"/>
          </p:nvPr>
        </p:nvSpPr>
        <p:spPr>
          <a:xfrm>
            <a:off x="1589400" y="1650960"/>
            <a:ext cx="9011520" cy="3398040"/>
          </a:xfrm>
          <a:prstGeom prst="rect">
            <a:avLst/>
          </a:prstGeom>
          <a:noFill/>
          <a:ln w="0">
            <a:noFill/>
          </a:ln>
        </p:spPr>
        <p:txBody>
          <a:bodyPr lIns="0" rIns="0" tIns="0" bIns="0" anchor="t">
            <a:normAutofit fontScale="83000"/>
          </a:bodyPr>
          <a:p>
            <a:pPr>
              <a:lnSpc>
                <a:spcPct val="90000"/>
              </a:lnSpc>
              <a:spcBef>
                <a:spcPts val="1001"/>
              </a:spcBef>
              <a:buNone/>
              <a:tabLst>
                <a:tab algn="l" pos="0"/>
              </a:tabLst>
            </a:pPr>
            <a:r>
              <a:rPr b="0" lang="en-US" sz="2400" spc="-1" strike="noStrike">
                <a:solidFill>
                  <a:srgbClr val="000000"/>
                </a:solidFill>
                <a:latin typeface="等线"/>
              </a:rPr>
              <a:t>1.Use provided excavator model or similar excavator model from open resource to build environment </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a:p>
            <a:pPr>
              <a:lnSpc>
                <a:spcPct val="90000"/>
              </a:lnSpc>
              <a:spcBef>
                <a:spcPts val="1001"/>
              </a:spcBef>
              <a:buNone/>
              <a:tabLst>
                <a:tab algn="l" pos="0"/>
              </a:tabLst>
            </a:pPr>
            <a:r>
              <a:rPr b="0" lang="en-US" sz="2400" spc="-1" strike="noStrike">
                <a:solidFill>
                  <a:srgbClr val="000000"/>
                </a:solidFill>
                <a:latin typeface="等线"/>
              </a:rPr>
              <a:t>2. model-based learning model or reinforcement learning model</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a:p>
            <a:pPr>
              <a:lnSpc>
                <a:spcPct val="90000"/>
              </a:lnSpc>
              <a:spcBef>
                <a:spcPts val="1001"/>
              </a:spcBef>
              <a:buNone/>
              <a:tabLst>
                <a:tab algn="l" pos="0"/>
              </a:tabLst>
            </a:pPr>
            <a:r>
              <a:rPr b="1" lang="en-GB" sz="2400" spc="-1" strike="noStrike">
                <a:solidFill>
                  <a:srgbClr val="000000"/>
                </a:solidFill>
                <a:latin typeface="等线"/>
              </a:rPr>
              <a:t>3.generate a simulation demo for illustrative tasks (such as log lifting or trajectory tracking).</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a:p>
            <a:pPr>
              <a:lnSpc>
                <a:spcPct val="90000"/>
              </a:lnSpc>
              <a:spcBef>
                <a:spcPts val="1001"/>
              </a:spcBef>
              <a:buNone/>
              <a:tabLst>
                <a:tab algn="l" pos="0"/>
              </a:tabLst>
            </a:pPr>
            <a:r>
              <a:rPr b="1" lang="en-GB" sz="2400" spc="-1" strike="noStrike">
                <a:solidFill>
                  <a:srgbClr val="000000"/>
                </a:solidFill>
                <a:latin typeface="等线"/>
              </a:rPr>
              <a:t>4.optionally implement and compare different control strategies on simulator  environment, such as MPC vs PID;</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Rectangle 25"/>
          <p:cNvSpPr/>
          <p:nvPr/>
        </p:nvSpPr>
        <p:spPr>
          <a:xfrm>
            <a:off x="0" y="0"/>
            <a:ext cx="12190320" cy="685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1" name="Rectangle 27"/>
          <p:cNvSpPr/>
          <p:nvPr/>
        </p:nvSpPr>
        <p:spPr>
          <a:xfrm>
            <a:off x="477000" y="480240"/>
            <a:ext cx="11236320" cy="58960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sp>
        <p:nvSpPr>
          <p:cNvPr id="202" name="Rectangle 29"/>
          <p:cNvSpPr/>
          <p:nvPr/>
        </p:nvSpPr>
        <p:spPr>
          <a:xfrm>
            <a:off x="643320" y="643320"/>
            <a:ext cx="10903320" cy="556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graphicFrame>
        <p:nvGraphicFramePr>
          <p:cNvPr id="203" name="Table 1"/>
          <p:cNvGraphicFramePr/>
          <p:nvPr/>
        </p:nvGraphicFramePr>
        <p:xfrm>
          <a:off x="1120320" y="1187640"/>
          <a:ext cx="9950400" cy="4475520"/>
        </p:xfrm>
        <a:graphic>
          <a:graphicData uri="http://schemas.openxmlformats.org/drawingml/2006/table">
            <a:tbl>
              <a:tblPr/>
              <a:tblGrid>
                <a:gridCol w="2457720"/>
                <a:gridCol w="4667040"/>
                <a:gridCol w="2826000"/>
              </a:tblGrid>
              <a:tr h="84096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Phase</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Main tasks</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Timeframe</a:t>
                      </a:r>
                      <a:endParaRPr b="0" lang="en-US" sz="1100" spc="-1" strike="noStrike">
                        <a:latin typeface="Arial"/>
                      </a:endParaRPr>
                    </a:p>
                    <a:p>
                      <a:pPr marL="831960" algn="r">
                        <a:lnSpc>
                          <a:spcPct val="150000"/>
                        </a:lnSpc>
                        <a:spcAft>
                          <a:spcPts val="799"/>
                        </a:spcAft>
                        <a:buNone/>
                      </a:pPr>
                      <a:r>
                        <a:rPr b="0" lang="en-GB" sz="1100" spc="-1" strike="noStrike">
                          <a:solidFill>
                            <a:srgbClr val="000000"/>
                          </a:solidFill>
                          <a:latin typeface="Arial"/>
                          <a:ea typeface="宋体"/>
                        </a:rPr>
                        <a:t>(08.12.2025~1.02.2026)</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6840">
                <a:tc>
                  <a:txBody>
                    <a:bodyPr lIns="128520" rIns="128520" anchor="ctr">
                      <a:noAutofit/>
                    </a:bodyPr>
                    <a:p>
                      <a:pPr marL="831960" algn="r">
                        <a:lnSpc>
                          <a:spcPct val="150000"/>
                        </a:lnSpc>
                        <a:spcAft>
                          <a:spcPts val="799"/>
                        </a:spcAft>
                        <a:buNone/>
                      </a:pPr>
                      <a:r>
                        <a:rPr b="1" lang="en-US" sz="1100" spc="-1" strike="noStrike">
                          <a:solidFill>
                            <a:srgbClr val="000000"/>
                          </a:solidFill>
                          <a:latin typeface="Arial"/>
                          <a:ea typeface="宋体"/>
                        </a:rPr>
                        <a:t>Planning</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GB" sz="1100" spc="-1" strike="noStrike">
                          <a:solidFill>
                            <a:srgbClr val="000000"/>
                          </a:solidFill>
                          <a:latin typeface="Arial"/>
                          <a:ea typeface="宋体"/>
                        </a:rPr>
                        <a:t>Finalise topic, agree responsibilities, write and approve work plan (including analysing the feasibility)</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1(December)</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684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Simulation setup</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GB" sz="1100" spc="-1" strike="noStrike">
                          <a:solidFill>
                            <a:srgbClr val="000000"/>
                          </a:solidFill>
                          <a:latin typeface="Arial"/>
                          <a:ea typeface="宋体"/>
                        </a:rPr>
                        <a:t>Integrate excavator model, implement dynamics, set up training environment.</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1(December)</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684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Controller implementation</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Implement a Baseline controller or MPC or learning-based controllers on simulation environment </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2(January)</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684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Experiments and analysis</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GB" sz="1100" spc="-1" strike="noStrike">
                          <a:solidFill>
                            <a:srgbClr val="000000"/>
                          </a:solidFill>
                          <a:latin typeface="Arial"/>
                          <a:ea typeface="宋体"/>
                        </a:rPr>
                        <a:t>Run simulations, collect data, evaluate performance</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2(January)</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r h="727560">
                <a:tc>
                  <a:txBody>
                    <a:bodyPr lIns="128520" rIns="128520" anchor="ctr">
                      <a:noAutofit/>
                    </a:bodyPr>
                    <a:p>
                      <a:pPr marL="831960" algn="r">
                        <a:lnSpc>
                          <a:spcPct val="150000"/>
                        </a:lnSpc>
                        <a:spcAft>
                          <a:spcPts val="799"/>
                        </a:spcAft>
                        <a:buNone/>
                      </a:pPr>
                      <a:r>
                        <a:rPr b="1" lang="en-GB" sz="1100" spc="-1" strike="noStrike">
                          <a:solidFill>
                            <a:srgbClr val="000000"/>
                          </a:solidFill>
                          <a:latin typeface="Arial"/>
                          <a:ea typeface="宋体"/>
                        </a:rPr>
                        <a:t>Writing and finalisation</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GB" sz="1100" spc="-1" strike="noStrike">
                          <a:solidFill>
                            <a:srgbClr val="000000"/>
                          </a:solidFill>
                          <a:latin typeface="Arial"/>
                          <a:ea typeface="宋体"/>
                        </a:rPr>
                        <a:t>Write results, discussion, conclusions, revise with supervisor</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c>
                  <a:txBody>
                    <a:bodyPr lIns="128520" rIns="128520" anchor="ctr">
                      <a:noAutofit/>
                    </a:bodyPr>
                    <a:p>
                      <a:pPr marL="831960" algn="r">
                        <a:lnSpc>
                          <a:spcPct val="150000"/>
                        </a:lnSpc>
                        <a:spcAft>
                          <a:spcPts val="799"/>
                        </a:spcAft>
                        <a:buNone/>
                      </a:pPr>
                      <a:r>
                        <a:rPr b="0" lang="en-US" sz="1100" spc="-1" strike="noStrike">
                          <a:solidFill>
                            <a:srgbClr val="000000"/>
                          </a:solidFill>
                          <a:latin typeface="Arial"/>
                          <a:ea typeface="宋体"/>
                        </a:rPr>
                        <a:t>Month 3(February)</a:t>
                      </a:r>
                      <a:endParaRPr b="0" lang="en-US" sz="1100" spc="-1" strike="noStrike">
                        <a:latin typeface="Arial"/>
                      </a:endParaRPr>
                    </a:p>
                  </a:txBody>
                  <a:tcPr anchor="ctr" marL="128520" marR="12852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Box 4"/>
          <p:cNvSpPr/>
          <p:nvPr/>
        </p:nvSpPr>
        <p:spPr>
          <a:xfrm>
            <a:off x="298440" y="988560"/>
            <a:ext cx="498996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000000"/>
                </a:solidFill>
                <a:latin typeface="Calibri"/>
                <a:ea typeface="DejaVu Sans"/>
              </a:rPr>
              <a:t>https://github.com/simscape/Excavator-Simscape</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05" name="TextBox 6"/>
          <p:cNvSpPr/>
          <p:nvPr/>
        </p:nvSpPr>
        <p:spPr>
          <a:xfrm>
            <a:off x="380160" y="428040"/>
            <a:ext cx="1540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study cases </a:t>
            </a:r>
            <a:endParaRPr b="0" lang="en-US" sz="1800" spc="-1" strike="noStrike">
              <a:latin typeface="Arial"/>
            </a:endParaRPr>
          </a:p>
        </p:txBody>
      </p:sp>
      <p:pic>
        <p:nvPicPr>
          <p:cNvPr id="206" name="Picture 2" descr=""/>
          <p:cNvPicPr/>
          <p:nvPr/>
        </p:nvPicPr>
        <p:blipFill>
          <a:blip r:embed="rId1"/>
          <a:stretch/>
        </p:blipFill>
        <p:spPr>
          <a:xfrm>
            <a:off x="5871960" y="326520"/>
            <a:ext cx="4898520" cy="2754720"/>
          </a:xfrm>
          <a:prstGeom prst="rect">
            <a:avLst/>
          </a:prstGeom>
          <a:ln w="0">
            <a:noFill/>
          </a:ln>
        </p:spPr>
      </p:pic>
      <p:sp>
        <p:nvSpPr>
          <p:cNvPr id="207" name="TextBox 8"/>
          <p:cNvSpPr/>
          <p:nvPr/>
        </p:nvSpPr>
        <p:spPr>
          <a:xfrm>
            <a:off x="298440" y="3590640"/>
            <a:ext cx="6095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https://github.com/xuexianlim/eXactMPC</a:t>
            </a:r>
            <a:endParaRPr b="0" lang="en-US" sz="1800" spc="-1" strike="noStrike">
              <a:latin typeface="Arial"/>
            </a:endParaRPr>
          </a:p>
        </p:txBody>
      </p:sp>
      <p:pic>
        <p:nvPicPr>
          <p:cNvPr id="208" name="Picture 10" descr="A screenshot of a computer&#10;&#10;AI-generated content may be incorrect."/>
          <p:cNvPicPr/>
          <p:nvPr/>
        </p:nvPicPr>
        <p:blipFill>
          <a:blip r:embed="rId2"/>
          <a:stretch/>
        </p:blipFill>
        <p:spPr>
          <a:xfrm>
            <a:off x="5871960" y="3429000"/>
            <a:ext cx="4909680" cy="29793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1" name="Picture 10" descr="A graph of excavator and current&#10;&#10;AI-generated content may be incorrect."/>
          <p:cNvPicPr/>
          <p:nvPr/>
        </p:nvPicPr>
        <p:blipFill>
          <a:blip r:embed="rId1"/>
          <a:stretch/>
        </p:blipFill>
        <p:spPr>
          <a:xfrm>
            <a:off x="1425600" y="321840"/>
            <a:ext cx="3488040" cy="2903400"/>
          </a:xfrm>
          <a:prstGeom prst="rect">
            <a:avLst/>
          </a:prstGeom>
          <a:ln w="0">
            <a:noFill/>
          </a:ln>
        </p:spPr>
      </p:pic>
      <p:sp>
        <p:nvSpPr>
          <p:cNvPr id="92" name="Rectangle 15"/>
          <p:cNvSpPr/>
          <p:nvPr/>
        </p:nvSpPr>
        <p:spPr>
          <a:xfrm>
            <a:off x="6050160" y="0"/>
            <a:ext cx="89640" cy="685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93" name="Picture 6" descr="A graph of excavator and current&#10;&#10;AI-generated content may be incorrect."/>
          <p:cNvPicPr/>
          <p:nvPr/>
        </p:nvPicPr>
        <p:blipFill>
          <a:blip r:embed="rId2"/>
          <a:stretch/>
        </p:blipFill>
        <p:spPr>
          <a:xfrm>
            <a:off x="7119360" y="321840"/>
            <a:ext cx="3488040" cy="2903400"/>
          </a:xfrm>
          <a:prstGeom prst="rect">
            <a:avLst/>
          </a:prstGeom>
          <a:ln w="0">
            <a:noFill/>
          </a:ln>
        </p:spPr>
      </p:pic>
      <p:sp>
        <p:nvSpPr>
          <p:cNvPr id="94" name="Rectangle 17"/>
          <p:cNvSpPr/>
          <p:nvPr/>
        </p:nvSpPr>
        <p:spPr>
          <a:xfrm>
            <a:off x="0" y="3383280"/>
            <a:ext cx="6124680" cy="89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95" name="Rectangle 19"/>
          <p:cNvSpPr/>
          <p:nvPr/>
        </p:nvSpPr>
        <p:spPr>
          <a:xfrm>
            <a:off x="6065640" y="3383280"/>
            <a:ext cx="6124680" cy="89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96" name="Picture 4" descr="A graph of excavator and current&#10;&#10;AI-generated content may be incorrect."/>
          <p:cNvPicPr/>
          <p:nvPr/>
        </p:nvPicPr>
        <p:blipFill>
          <a:blip r:embed="rId3"/>
          <a:stretch/>
        </p:blipFill>
        <p:spPr>
          <a:xfrm>
            <a:off x="1512720" y="3630960"/>
            <a:ext cx="3314160" cy="2758680"/>
          </a:xfrm>
          <a:prstGeom prst="rect">
            <a:avLst/>
          </a:prstGeom>
          <a:ln w="0">
            <a:noFill/>
          </a:ln>
        </p:spPr>
      </p:pic>
      <p:pic>
        <p:nvPicPr>
          <p:cNvPr id="97" name="Picture 8" descr="A graph of excavator and current&#10;&#10;AI-generated content may be incorrect."/>
          <p:cNvPicPr/>
          <p:nvPr/>
        </p:nvPicPr>
        <p:blipFill>
          <a:blip r:embed="rId4"/>
          <a:stretch/>
        </p:blipFill>
        <p:spPr>
          <a:xfrm>
            <a:off x="7206480" y="3630960"/>
            <a:ext cx="3314160" cy="275868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Box 4"/>
          <p:cNvSpPr/>
          <p:nvPr/>
        </p:nvSpPr>
        <p:spPr>
          <a:xfrm>
            <a:off x="158760" y="-40320"/>
            <a:ext cx="612828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000000"/>
                </a:solidFill>
                <a:latin typeface="Calibri"/>
                <a:ea typeface="DejaVu Sans"/>
              </a:rPr>
              <a:t>https://github.com/mathworks-robotics/autonomous-excavator</a:t>
            </a:r>
            <a:endParaRPr b="0" lang="en-US" sz="1800" spc="-1" strike="noStrike">
              <a:latin typeface="Arial"/>
            </a:endParaRPr>
          </a:p>
          <a:p>
            <a:pPr>
              <a:lnSpc>
                <a:spcPct val="100000"/>
              </a:lnSpc>
              <a:buNone/>
            </a:pPr>
            <a:br>
              <a:rPr sz="1800"/>
            </a:br>
            <a:endParaRPr b="0" lang="en-US" sz="1800" spc="-1" strike="noStrike">
              <a:latin typeface="Arial"/>
            </a:endParaRPr>
          </a:p>
        </p:txBody>
      </p:sp>
      <p:sp>
        <p:nvSpPr>
          <p:cNvPr id="210" name="TextBox 2"/>
          <p:cNvSpPr/>
          <p:nvPr/>
        </p:nvSpPr>
        <p:spPr>
          <a:xfrm>
            <a:off x="298440" y="3804120"/>
            <a:ext cx="44582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https://github.com/leggedrobotics/rsl_heap</a:t>
            </a:r>
            <a:endParaRPr b="0" lang="en-US" sz="1800" spc="-1" strike="noStrike">
              <a:latin typeface="Arial"/>
            </a:endParaRPr>
          </a:p>
        </p:txBody>
      </p:sp>
      <p:pic>
        <p:nvPicPr>
          <p:cNvPr id="211" name="Picture 2" descr=""/>
          <p:cNvPicPr/>
          <p:nvPr/>
        </p:nvPicPr>
        <p:blipFill>
          <a:blip r:embed="rId1"/>
          <a:stretch/>
        </p:blipFill>
        <p:spPr>
          <a:xfrm>
            <a:off x="6288840" y="407160"/>
            <a:ext cx="5794200" cy="3255480"/>
          </a:xfrm>
          <a:prstGeom prst="rect">
            <a:avLst/>
          </a:prstGeom>
          <a:ln w="0">
            <a:noFill/>
          </a:ln>
        </p:spPr>
      </p:pic>
      <p:pic>
        <p:nvPicPr>
          <p:cNvPr id="212" name="Picture 4" descr=""/>
          <p:cNvPicPr/>
          <p:nvPr/>
        </p:nvPicPr>
        <p:blipFill>
          <a:blip r:embed="rId2"/>
          <a:stretch/>
        </p:blipFill>
        <p:spPr>
          <a:xfrm>
            <a:off x="6288840" y="3804120"/>
            <a:ext cx="4134600" cy="3100680"/>
          </a:xfrm>
          <a:prstGeom prst="rect">
            <a:avLst/>
          </a:prstGeom>
          <a:ln w="0">
            <a:noFill/>
          </a:ln>
        </p:spPr>
      </p:pic>
      <p:sp>
        <p:nvSpPr>
          <p:cNvPr id="213" name=""/>
          <p:cNvSpPr/>
          <p:nvPr/>
        </p:nvSpPr>
        <p:spPr>
          <a:xfrm>
            <a:off x="2855160" y="6400800"/>
            <a:ext cx="308700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https://viewer.robotsfan.com/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Box 4"/>
          <p:cNvSpPr/>
          <p:nvPr/>
        </p:nvSpPr>
        <p:spPr>
          <a:xfrm>
            <a:off x="223920" y="566280"/>
            <a:ext cx="612828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br>
              <a:rPr sz="1800"/>
            </a:br>
            <a:r>
              <a:rPr b="0" lang="en-US" sz="1800" spc="-1" strike="noStrike">
                <a:solidFill>
                  <a:srgbClr val="000000"/>
                </a:solidFill>
                <a:latin typeface="Calibri"/>
                <a:ea typeface="DejaVu Sans"/>
              </a:rPr>
              <a:t>#  other models </a:t>
            </a:r>
            <a:endParaRPr b="0" lang="en-US" sz="1800" spc="-1" strike="noStrike">
              <a:latin typeface="Arial"/>
            </a:endParaRPr>
          </a:p>
          <a:p>
            <a:pPr>
              <a:lnSpc>
                <a:spcPct val="100000"/>
              </a:lnSpc>
              <a:buNone/>
            </a:pPr>
            <a:r>
              <a:rPr b="0" lang="en-US" sz="1800" spc="-1" strike="noStrike">
                <a:solidFill>
                  <a:srgbClr val="000000"/>
                </a:solidFill>
                <a:latin typeface="Calibri"/>
                <a:ea typeface="DejaVu Sans"/>
              </a:rPr>
              <a:t>https://github.com/eyhxh/3Dprint-mini-RC-excavator</a:t>
            </a:r>
            <a:endParaRPr b="0" lang="en-US" sz="1800" spc="-1" strike="noStrike">
              <a:latin typeface="Arial"/>
            </a:endParaRPr>
          </a:p>
        </p:txBody>
      </p:sp>
      <p:pic>
        <p:nvPicPr>
          <p:cNvPr id="215" name="Picture 2" descr="A white robot arm with wires and a white object on a wooden surface&#10;&#10;AI-generated content may be incorrect."/>
          <p:cNvPicPr/>
          <p:nvPr/>
        </p:nvPicPr>
        <p:blipFill>
          <a:blip r:embed="rId1"/>
          <a:stretch/>
        </p:blipFill>
        <p:spPr>
          <a:xfrm>
            <a:off x="5537160" y="681120"/>
            <a:ext cx="5911920" cy="3907440"/>
          </a:xfrm>
          <a:prstGeom prst="rect">
            <a:avLst/>
          </a:prstGeom>
          <a:ln w="0">
            <a:noFill/>
          </a:ln>
        </p:spPr>
      </p:pic>
      <p:sp>
        <p:nvSpPr>
          <p:cNvPr id="216" name="TextBox 5"/>
          <p:cNvSpPr/>
          <p:nvPr/>
        </p:nvSpPr>
        <p:spPr>
          <a:xfrm>
            <a:off x="5446080" y="34920"/>
            <a:ext cx="6094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等线"/>
                <a:ea typeface="DejaVu Sans"/>
              </a:rPr>
              <a:t>http://bilibili.com/video/BV1jG4y1h7KU/?vd_source=d039de0562f9406b58c45a447595a8b6</a:t>
            </a:r>
            <a:endParaRPr b="0" lang="en-US" sz="1800" spc="-1" strike="noStrike">
              <a:latin typeface="Arial"/>
            </a:endParaRPr>
          </a:p>
        </p:txBody>
      </p:sp>
      <p:sp>
        <p:nvSpPr>
          <p:cNvPr id="217" name="TextBox 7"/>
          <p:cNvSpPr/>
          <p:nvPr/>
        </p:nvSpPr>
        <p:spPr>
          <a:xfrm>
            <a:off x="256680" y="4520880"/>
            <a:ext cx="6095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https://github.com/swholmstead/Excavator  </a:t>
            </a:r>
            <a:endParaRPr b="0" lang="en-US" sz="1800" spc="-1" strike="noStrike">
              <a:latin typeface="Arial"/>
            </a:endParaRPr>
          </a:p>
        </p:txBody>
      </p:sp>
      <p:sp>
        <p:nvSpPr>
          <p:cNvPr id="218" name="AutoShape 2"/>
          <p:cNvSpPr/>
          <p:nvPr/>
        </p:nvSpPr>
        <p:spPr>
          <a:xfrm>
            <a:off x="5943600" y="3276720"/>
            <a:ext cx="303120" cy="303120"/>
          </a:xfrm>
          <a:prstGeom prst="rect">
            <a:avLst/>
          </a:prstGeom>
          <a:noFill/>
          <a:ln w="0">
            <a:noFill/>
          </a:ln>
        </p:spPr>
        <p:style>
          <a:lnRef idx="0"/>
          <a:fillRef idx="0"/>
          <a:effectRef idx="0"/>
          <a:fontRef idx="minor"/>
        </p:style>
      </p:sp>
      <p:pic>
        <p:nvPicPr>
          <p:cNvPr id="219" name="Picture 10" descr="A collage of toys&#10;&#10;AI-generated content may be incorrect."/>
          <p:cNvPicPr/>
          <p:nvPr/>
        </p:nvPicPr>
        <p:blipFill>
          <a:blip r:embed="rId2"/>
          <a:stretch/>
        </p:blipFill>
        <p:spPr>
          <a:xfrm>
            <a:off x="5537160" y="4736880"/>
            <a:ext cx="3863880" cy="18741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 name="Rectangle 6"/>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1" name="Right Triangle 8"/>
          <p:cNvSpPr/>
          <p:nvPr/>
        </p:nvSpPr>
        <p:spPr>
          <a:xfrm flipH="1">
            <a:off x="8574480" y="3335760"/>
            <a:ext cx="3290040" cy="31986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22" name="Rectangle 10"/>
          <p:cNvSpPr/>
          <p:nvPr/>
        </p:nvSpPr>
        <p:spPr>
          <a:xfrm>
            <a:off x="641880" y="623160"/>
            <a:ext cx="10903320" cy="5605920"/>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p:style>
      </p:sp>
      <p:sp>
        <p:nvSpPr>
          <p:cNvPr id="223" name="PlaceHolder 1"/>
          <p:cNvSpPr>
            <a:spLocks noGrp="1"/>
          </p:cNvSpPr>
          <p:nvPr>
            <p:ph type="title"/>
          </p:nvPr>
        </p:nvSpPr>
        <p:spPr>
          <a:xfrm>
            <a:off x="1285200" y="1009080"/>
            <a:ext cx="9229680" cy="3540240"/>
          </a:xfrm>
          <a:prstGeom prst="rect">
            <a:avLst/>
          </a:prstGeom>
          <a:noFill/>
          <a:ln w="0">
            <a:noFill/>
          </a:ln>
        </p:spPr>
        <p:txBody>
          <a:bodyPr lIns="90000" rIns="90000" tIns="45000" bIns="45000" anchor="b">
            <a:normAutofit/>
          </a:bodyPr>
          <a:p>
            <a:pPr>
              <a:lnSpc>
                <a:spcPct val="90000"/>
              </a:lnSpc>
              <a:buNone/>
            </a:pPr>
            <a:r>
              <a:rPr b="0" lang="en-US" sz="11500" spc="-1" strike="noStrike">
                <a:solidFill>
                  <a:srgbClr val="000000"/>
                </a:solidFill>
                <a:latin typeface="等线 Light"/>
              </a:rPr>
              <a:t>Thanks</a:t>
            </a:r>
            <a:endParaRPr b="0" lang="en-US" sz="11500" spc="-1" strike="noStrike">
              <a:latin typeface="Arial"/>
            </a:endParaRPr>
          </a:p>
        </p:txBody>
      </p:sp>
    </p:spTree>
  </p:cSld>
  <mc:AlternateContent>
    <mc:Choice Requires="p14">
      <p:transition spd="slow" p14:dur="2000"/>
    </mc:Choice>
    <mc:Fallback>
      <p:transition spd="slow"/>
    </mc:Fallback>
  </mc:AlternateContent>
  <p:timing>
    <p:tnLst>
      <p:par>
        <p:cTn id="12" dur="indefinite" restart="never" nodeType="tmRoot">
          <p:childTnLst>
            <p:seq>
              <p:cTn id="13" dur="indefinite" nodeType="mainSeq">
                <p:childTnLst>
                  <p:par>
                    <p:cTn id="14" fill="hold">
                      <p:stCondLst>
                        <p:cond delay="0"/>
                      </p:stCondLst>
                      <p:childTnLst>
                        <p:par>
                          <p:cTn id="15" fill="hold">
                            <p:stCondLst>
                              <p:cond delay="0"/>
                            </p:stCondLst>
                            <p:childTnLst>
                              <p:par>
                                <p:cTn id="16" nodeType="withEffect" fill="hold" presetClass="entr" presetID="10">
                                  <p:stCondLst>
                                    <p:cond delay="500"/>
                                  </p:stCondLst>
                                  <p:iterate type="lt">
                                    <p:tmAbs val="100"/>
                                  </p:iterate>
                                  <p:childTnLst>
                                    <p:set>
                                      <p:cBhvr>
                                        <p:cTn id="17" dur="1" fill="hold">
                                          <p:stCondLst>
                                            <p:cond delay="0"/>
                                          </p:stCondLst>
                                        </p:cTn>
                                        <p:tgtEl>
                                          <p:spTgt spid="223"/>
                                        </p:tgtEl>
                                        <p:attrNameLst>
                                          <p:attrName>style.visibility</p:attrName>
                                        </p:attrNameLst>
                                      </p:cBhvr>
                                      <p:to>
                                        <p:strVal val="visible"/>
                                      </p:to>
                                    </p:set>
                                    <p:animEffect filter="fade" transition="in">
                                      <p:cBhvr additive="repl">
                                        <p:cTn id="18" dur="4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8" name="Picture 4" descr="A graph of excavator and current&#10;&#10;AI-generated content may be incorrect."/>
          <p:cNvPicPr/>
          <p:nvPr/>
        </p:nvPicPr>
        <p:blipFill>
          <a:blip r:embed="rId1"/>
          <a:stretch/>
        </p:blipFill>
        <p:spPr>
          <a:xfrm>
            <a:off x="1425600" y="321840"/>
            <a:ext cx="3488040" cy="2903400"/>
          </a:xfrm>
          <a:prstGeom prst="rect">
            <a:avLst/>
          </a:prstGeom>
          <a:ln w="0">
            <a:noFill/>
          </a:ln>
        </p:spPr>
      </p:pic>
      <p:sp>
        <p:nvSpPr>
          <p:cNvPr id="99" name="Rectangle 15"/>
          <p:cNvSpPr/>
          <p:nvPr/>
        </p:nvSpPr>
        <p:spPr>
          <a:xfrm>
            <a:off x="6050160" y="0"/>
            <a:ext cx="89640" cy="685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100" name="Picture 6" descr="A graph of excavator and current&#10;&#10;AI-generated content may be incorrect."/>
          <p:cNvPicPr/>
          <p:nvPr/>
        </p:nvPicPr>
        <p:blipFill>
          <a:blip r:embed="rId2"/>
          <a:stretch/>
        </p:blipFill>
        <p:spPr>
          <a:xfrm>
            <a:off x="7119360" y="321840"/>
            <a:ext cx="3488040" cy="2903400"/>
          </a:xfrm>
          <a:prstGeom prst="rect">
            <a:avLst/>
          </a:prstGeom>
          <a:ln w="0">
            <a:noFill/>
          </a:ln>
        </p:spPr>
      </p:pic>
      <p:sp>
        <p:nvSpPr>
          <p:cNvPr id="101" name="Rectangle 17"/>
          <p:cNvSpPr/>
          <p:nvPr/>
        </p:nvSpPr>
        <p:spPr>
          <a:xfrm>
            <a:off x="0" y="3383280"/>
            <a:ext cx="6124680" cy="89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02" name="Rectangle 19"/>
          <p:cNvSpPr/>
          <p:nvPr/>
        </p:nvSpPr>
        <p:spPr>
          <a:xfrm>
            <a:off x="6065640" y="3383280"/>
            <a:ext cx="6124680" cy="89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103" name="Picture 10" descr="A graph of excavator and current&#10;&#10;AI-generated content may be incorrect."/>
          <p:cNvPicPr/>
          <p:nvPr/>
        </p:nvPicPr>
        <p:blipFill>
          <a:blip r:embed="rId3"/>
          <a:stretch/>
        </p:blipFill>
        <p:spPr>
          <a:xfrm>
            <a:off x="1512720" y="3630960"/>
            <a:ext cx="3314160" cy="2758680"/>
          </a:xfrm>
          <a:prstGeom prst="rect">
            <a:avLst/>
          </a:prstGeom>
          <a:ln w="0">
            <a:noFill/>
          </a:ln>
        </p:spPr>
      </p:pic>
      <p:pic>
        <p:nvPicPr>
          <p:cNvPr id="104" name="Picture 8" descr="A graph of excavator and current&#10;&#10;AI-generated content may be incorrect."/>
          <p:cNvPicPr/>
          <p:nvPr/>
        </p:nvPicPr>
        <p:blipFill>
          <a:blip r:embed="rId4"/>
          <a:stretch/>
        </p:blipFill>
        <p:spPr>
          <a:xfrm>
            <a:off x="7206480" y="3630960"/>
            <a:ext cx="3314160" cy="27586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5" name="Picture 7" descr="A graph of different colored lines&#10;&#10;AI-generated content may be incorrect."/>
          <p:cNvPicPr/>
          <p:nvPr/>
        </p:nvPicPr>
        <p:blipFill>
          <a:blip r:embed="rId1"/>
          <a:stretch/>
        </p:blipFill>
        <p:spPr>
          <a:xfrm>
            <a:off x="643320" y="1136160"/>
            <a:ext cx="3276360" cy="1637280"/>
          </a:xfrm>
          <a:prstGeom prst="rect">
            <a:avLst/>
          </a:prstGeom>
          <a:ln w="0">
            <a:noFill/>
          </a:ln>
        </p:spPr>
      </p:pic>
      <p:pic>
        <p:nvPicPr>
          <p:cNvPr id="106" name="Picture 11" descr="A graph with orange lines and white text&#10;&#10;AI-generated content may be incorrect."/>
          <p:cNvPicPr/>
          <p:nvPr/>
        </p:nvPicPr>
        <p:blipFill>
          <a:blip r:embed="rId2"/>
          <a:stretch/>
        </p:blipFill>
        <p:spPr>
          <a:xfrm>
            <a:off x="4243320" y="1019880"/>
            <a:ext cx="3741840" cy="1869840"/>
          </a:xfrm>
          <a:prstGeom prst="rect">
            <a:avLst/>
          </a:prstGeom>
          <a:ln w="0">
            <a:noFill/>
          </a:ln>
        </p:spPr>
      </p:pic>
      <p:pic>
        <p:nvPicPr>
          <p:cNvPr id="107" name="Picture 5" descr="A graph of a motor operating points&#10;&#10;AI-generated content may be incorrect."/>
          <p:cNvPicPr/>
          <p:nvPr/>
        </p:nvPicPr>
        <p:blipFill>
          <a:blip r:embed="rId3"/>
          <a:stretch/>
        </p:blipFill>
        <p:spPr>
          <a:xfrm>
            <a:off x="8308800" y="659880"/>
            <a:ext cx="3237840" cy="2589840"/>
          </a:xfrm>
          <a:prstGeom prst="rect">
            <a:avLst/>
          </a:prstGeom>
          <a:ln w="0">
            <a:noFill/>
          </a:ln>
        </p:spPr>
      </p:pic>
      <p:pic>
        <p:nvPicPr>
          <p:cNvPr id="108" name="Picture 9" descr="A graph with lines and numbers&#10;&#10;AI-generated content may be incorrect."/>
          <p:cNvPicPr/>
          <p:nvPr/>
        </p:nvPicPr>
        <p:blipFill>
          <a:blip r:embed="rId4"/>
          <a:stretch/>
        </p:blipFill>
        <p:spPr>
          <a:xfrm>
            <a:off x="643320" y="4082760"/>
            <a:ext cx="3276360" cy="1637280"/>
          </a:xfrm>
          <a:prstGeom prst="rect">
            <a:avLst/>
          </a:prstGeom>
          <a:ln w="0">
            <a:noFill/>
          </a:ln>
        </p:spPr>
      </p:pic>
      <p:pic>
        <p:nvPicPr>
          <p:cNvPr id="109" name="Picture 13" descr="A graph showing a number of different colors&#10;&#10;AI-generated content may be incorrect."/>
          <p:cNvPicPr/>
          <p:nvPr/>
        </p:nvPicPr>
        <p:blipFill>
          <a:blip r:embed="rId5"/>
          <a:stretch/>
        </p:blipFill>
        <p:spPr>
          <a:xfrm>
            <a:off x="4243320" y="3975840"/>
            <a:ext cx="3741840" cy="1869840"/>
          </a:xfrm>
          <a:prstGeom prst="rect">
            <a:avLst/>
          </a:prstGeom>
          <a:ln w="0">
            <a:noFill/>
          </a:ln>
        </p:spPr>
      </p:pic>
      <p:pic>
        <p:nvPicPr>
          <p:cNvPr id="110" name="" descr="">
            <a:hlinkClick r:id="" action="ppaction://media"/>
          </p:cNvPr>
          <p:cNvPicPr/>
          <p:nvPr>
            <a:videoFile r:link="rId6"/>
            <p:extLst>
              <p:ext uri="{DAA4B4D4-6D71-4841-9C94-3DE7FCFB9230}">
                <p14:media r:embed="rId7"/>
              </p:ext>
            </p:extLst>
          </p:nvPr>
        </p:nvPicPr>
        <p:blipFill>
          <a:blip r:embed="rId8"/>
          <a:stretch>
            <a:fillRect/>
          </a:stretch>
        </p:blipFill>
        <p:spPr>
          <a:xfrm>
            <a:off x="8500320" y="3693240"/>
            <a:ext cx="2678760" cy="222984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cmd="playFrom(0.0)">
                                      <p:cBhvr>
                                        <p:cTn id="6" dur="5000" fill="hold"/>
                                        <p:tgtEl>
                                          <p:spTgt spid="110"/>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delay="0" evt="onClick">
                    <p:tgtEl>
                      <p:spTgt spid="110"/>
                    </p:tgtEl>
                  </p:cond>
                </p:stCondLst>
                <p:childTnLst>
                  <p:par>
                    <p:cTn id="8" fill="hold">
                      <p:stCondLst>
                        <p:cond delay="0" evt="onClick">
                          <p:tgtEl>
                            <p:spTgt spid="110"/>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110"/>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3800" cy="132372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等线 Light"/>
              </a:rPr>
              <a:t>Test2  update the position</a:t>
            </a:r>
            <a:endParaRPr b="0" lang="en-US" sz="4400" spc="-1" strike="noStrike">
              <a:latin typeface="Arial"/>
            </a:endParaRPr>
          </a:p>
        </p:txBody>
      </p:sp>
      <p:pic>
        <p:nvPicPr>
          <p:cNvPr id="112" name="Picture 4" descr="A screenshot of a graph&#10;&#10;AI-generated content may be incorrect."/>
          <p:cNvPicPr/>
          <p:nvPr/>
        </p:nvPicPr>
        <p:blipFill>
          <a:blip r:embed="rId1"/>
          <a:stretch/>
        </p:blipFill>
        <p:spPr>
          <a:xfrm>
            <a:off x="655200" y="1864080"/>
            <a:ext cx="4878000" cy="37983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6629760" y="3600720"/>
            <a:ext cx="5027400" cy="2827080"/>
          </a:xfrm>
          <a:prstGeom prst="rect">
            <a:avLst/>
          </a:prstGeom>
          <a:ln w="0">
            <a:noFill/>
          </a:ln>
        </p:spPr>
      </p:pic>
      <p:pic>
        <p:nvPicPr>
          <p:cNvPr id="114" name="" descr=""/>
          <p:cNvPicPr/>
          <p:nvPr/>
        </p:nvPicPr>
        <p:blipFill>
          <a:blip r:embed="rId2"/>
          <a:stretch/>
        </p:blipFill>
        <p:spPr>
          <a:xfrm>
            <a:off x="6629400" y="228600"/>
            <a:ext cx="4943160" cy="3084480"/>
          </a:xfrm>
          <a:prstGeom prst="rect">
            <a:avLst/>
          </a:prstGeom>
          <a:ln w="0">
            <a:noFill/>
          </a:ln>
        </p:spPr>
      </p:pic>
      <p:pic>
        <p:nvPicPr>
          <p:cNvPr id="115" name="" descr=""/>
          <p:cNvPicPr/>
          <p:nvPr/>
        </p:nvPicPr>
        <p:blipFill>
          <a:blip r:embed="rId3"/>
          <a:stretch/>
        </p:blipFill>
        <p:spPr>
          <a:xfrm>
            <a:off x="572040" y="3476520"/>
            <a:ext cx="4684320" cy="2922840"/>
          </a:xfrm>
          <a:prstGeom prst="rect">
            <a:avLst/>
          </a:prstGeom>
          <a:ln w="0">
            <a:noFill/>
          </a:ln>
        </p:spPr>
      </p:pic>
      <p:sp>
        <p:nvSpPr>
          <p:cNvPr id="116" name=""/>
          <p:cNvSpPr/>
          <p:nvPr/>
        </p:nvSpPr>
        <p:spPr>
          <a:xfrm>
            <a:off x="2057400" y="5486400"/>
            <a:ext cx="444168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Episode_Reward/action_rate: 0.0000</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Metrics/ee_pose/position_error: 0.0680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1"/>
          <a:stretch/>
        </p:blipFill>
        <p:spPr>
          <a:xfrm>
            <a:off x="457200" y="228600"/>
            <a:ext cx="6713640" cy="4275360"/>
          </a:xfrm>
          <a:prstGeom prst="rect">
            <a:avLst/>
          </a:prstGeom>
          <a:ln w="0">
            <a:noFill/>
          </a:ln>
        </p:spPr>
      </p:pic>
      <p:pic>
        <p:nvPicPr>
          <p:cNvPr id="118" name="" descr=""/>
          <p:cNvPicPr/>
          <p:nvPr/>
        </p:nvPicPr>
        <p:blipFill>
          <a:blip r:embed="rId2"/>
          <a:stretch/>
        </p:blipFill>
        <p:spPr>
          <a:xfrm>
            <a:off x="4800600" y="1371600"/>
            <a:ext cx="6713640" cy="4275360"/>
          </a:xfrm>
          <a:prstGeom prst="rect">
            <a:avLst/>
          </a:prstGeom>
          <a:ln w="0">
            <a:noFill/>
          </a:ln>
        </p:spPr>
      </p:pic>
      <p:pic>
        <p:nvPicPr>
          <p:cNvPr id="119" name="" descr=""/>
          <p:cNvPicPr/>
          <p:nvPr/>
        </p:nvPicPr>
        <p:blipFill>
          <a:blip r:embed="rId3"/>
          <a:stretch/>
        </p:blipFill>
        <p:spPr>
          <a:xfrm>
            <a:off x="8915400" y="3886200"/>
            <a:ext cx="2624760" cy="16711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
          <p:cNvSpPr/>
          <p:nvPr/>
        </p:nvSpPr>
        <p:spPr>
          <a:xfrm>
            <a:off x="228600" y="457200"/>
            <a:ext cx="12015000" cy="792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The current issue is that when the claw encounters an obstacle, it doesn't descend vertically. Could we modify the logic so that when the claw attempts to move forward, it shifts downward once it reaches a certain distance from the target point (log)? This way, log would be directly beneath the claw. As the claw wraps around the target, it would exert upward force to lift it.</a:t>
            </a:r>
            <a:endParaRPr b="0" lang="en-US" sz="1000" spc="-1" strike="noStrike">
              <a:latin typeface="Arial"/>
            </a:endParaRPr>
          </a:p>
          <a:p>
            <a:pPr>
              <a:lnSpc>
                <a:spcPct val="100000"/>
              </a:lnSpc>
              <a:buNone/>
            </a:pPr>
            <a:endParaRPr b="0" lang="en-US" sz="1000" spc="-1" strike="noStrike">
              <a:latin typeface="Arial"/>
            </a:endParaRPr>
          </a:p>
        </p:txBody>
      </p:sp>
      <p:sp>
        <p:nvSpPr>
          <p:cNvPr id="121" name=""/>
          <p:cNvSpPr/>
          <p:nvPr/>
        </p:nvSpPr>
        <p:spPr>
          <a:xfrm>
            <a:off x="228600" y="2058120"/>
            <a:ext cx="3885120" cy="205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sync_command_with_log = EventTerm( func=mdp.sync_ee_pose_to_log_center, mode="interval", interval_range_s=(0.0, 0.0), # </a:t>
            </a:r>
            <a:r>
              <a:rPr b="0" lang="zh-CN" sz="1000" spc="-1" strike="noStrike">
                <a:solidFill>
                  <a:srgbClr val="000000"/>
                </a:solidFill>
                <a:latin typeface="Arial"/>
                <a:ea typeface="DejaVu Sans"/>
              </a:rPr>
              <a:t>每步更新 </a:t>
            </a:r>
            <a:r>
              <a:rPr b="0" lang="en-US" sz="1000" spc="-1" strike="noStrike">
                <a:solidFill>
                  <a:srgbClr val="000000"/>
                </a:solidFill>
                <a:latin typeface="Arial"/>
                <a:ea typeface="DejaVu Sans"/>
              </a:rPr>
              <a:t>params={ "command_name": "ee_pose", "robot_asset_cfg": SceneEntityCfg("robot"), "log_asset_cfg": SceneEntityCfg("log"), "z_offset": 0.0, # </a:t>
            </a:r>
            <a:r>
              <a:rPr b="0" lang="zh-CN" sz="1000" spc="-1" strike="noStrike">
                <a:solidFill>
                  <a:srgbClr val="000000"/>
                </a:solidFill>
                <a:latin typeface="Arial"/>
                <a:ea typeface="DejaVu Sans"/>
              </a:rPr>
              <a:t>目标</a:t>
            </a:r>
            <a:r>
              <a:rPr b="0" lang="en-US" sz="1000" spc="-1" strike="noStrike">
                <a:solidFill>
                  <a:srgbClr val="000000"/>
                </a:solidFill>
                <a:latin typeface="Arial"/>
                <a:ea typeface="DejaVu Sans"/>
              </a:rPr>
              <a:t>=log</a:t>
            </a:r>
            <a:r>
              <a:rPr b="0" lang="zh-CN" sz="1000" spc="-1" strike="noStrike">
                <a:solidFill>
                  <a:srgbClr val="000000"/>
                </a:solidFill>
                <a:latin typeface="Arial"/>
                <a:ea typeface="DejaVu Sans"/>
              </a:rPr>
              <a:t>中心；如果想抓上表面可设 </a:t>
            </a:r>
            <a:r>
              <a:rPr b="0" lang="en-US" sz="1000" spc="-1" strike="noStrike">
                <a:solidFill>
                  <a:srgbClr val="000000"/>
                </a:solidFill>
                <a:latin typeface="Arial"/>
                <a:ea typeface="DejaVu Sans"/>
              </a:rPr>
              <a:t>0.02 },</a:t>
            </a:r>
            <a:endParaRPr b="0" lang="en-US" sz="1000" spc="-1" strike="noStrike">
              <a:latin typeface="Arial"/>
            </a:endParaRPr>
          </a:p>
        </p:txBody>
      </p:sp>
      <p:pic>
        <p:nvPicPr>
          <p:cNvPr id="122" name="" descr=""/>
          <p:cNvPicPr/>
          <p:nvPr/>
        </p:nvPicPr>
        <p:blipFill>
          <a:blip r:embed="rId1"/>
          <a:stretch/>
        </p:blipFill>
        <p:spPr>
          <a:xfrm>
            <a:off x="4343400" y="1143000"/>
            <a:ext cx="5570640" cy="35474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1964</TotalTime>
  <Application>LibreOffice/7.3.7.2$Linux_X86_64 LibreOffice_project/30$Build-2</Application>
  <AppVersion>15.0000</AppVersion>
  <Words>895</Words>
  <Paragraphs>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2025-12-02T10:32:42Z</dcterms:created>
  <dc:creator>Jiancai x Hou</dc:creator>
  <dc:description/>
  <dc:language>en-US</dc:language>
  <cp:lastModifiedBy/>
  <dcterms:modified xsi:type="dcterms:W3CDTF">2025-12-19T17:46:49Z</dcterms:modified>
  <cp:revision>315</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6</vt:i4>
  </property>
  <property fmtid="{D5CDD505-2E9C-101B-9397-08002B2CF9AE}" pid="4" name="PresentationFormat">
    <vt:lpwstr>Widescreen</vt:lpwstr>
  </property>
  <property fmtid="{D5CDD505-2E9C-101B-9397-08002B2CF9AE}" pid="5" name="Slides">
    <vt:i4>21</vt:i4>
  </property>
</Properties>
</file>